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1.xml" ContentType="application/vnd.openxmlformats-officedocument.drawingml.chart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2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charts/chart3.xml" ContentType="application/vnd.openxmlformats-officedocument.drawingml.chart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charts/chart4.xml" ContentType="application/vnd.openxmlformats-officedocument.drawingml.chart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harts/chart5.xml" ContentType="application/vnd.openxmlformats-officedocument.drawingml.chart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charts/chart6.xml" ContentType="application/vnd.openxmlformats-officedocument.drawingml.chart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charts/chart7.xml" ContentType="application/vnd.openxmlformats-officedocument.drawingml.chart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1" r:id="rId2"/>
    <p:sldId id="405" r:id="rId3"/>
    <p:sldId id="359" r:id="rId4"/>
    <p:sldId id="323" r:id="rId5"/>
    <p:sldId id="406" r:id="rId6"/>
    <p:sldId id="352" r:id="rId7"/>
    <p:sldId id="407" r:id="rId8"/>
    <p:sldId id="436" r:id="rId9"/>
    <p:sldId id="434" r:id="rId10"/>
    <p:sldId id="404" r:id="rId11"/>
    <p:sldId id="421" r:id="rId12"/>
    <p:sldId id="425" r:id="rId13"/>
    <p:sldId id="372" r:id="rId14"/>
    <p:sldId id="370" r:id="rId15"/>
    <p:sldId id="432" r:id="rId16"/>
    <p:sldId id="422" r:id="rId17"/>
    <p:sldId id="423" r:id="rId18"/>
    <p:sldId id="426" r:id="rId19"/>
    <p:sldId id="427" r:id="rId20"/>
    <p:sldId id="428" r:id="rId21"/>
    <p:sldId id="429" r:id="rId22"/>
    <p:sldId id="430" r:id="rId23"/>
    <p:sldId id="431" r:id="rId24"/>
    <p:sldId id="433" r:id="rId25"/>
    <p:sldId id="410" r:id="rId26"/>
    <p:sldId id="435" r:id="rId27"/>
  </p:sldIdLst>
  <p:sldSz cx="9144000" cy="6858000" type="screen4x3"/>
  <p:notesSz cx="6810375" cy="9942513"/>
  <p:custDataLst>
    <p:tags r:id="rId30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phuis, V. (Vincent)" initials="KV(" lastIdx="12" clrIdx="0">
    <p:extLst>
      <p:ext uri="{19B8F6BF-5375-455C-9EA6-DF929625EA0E}">
        <p15:presenceInfo xmlns:p15="http://schemas.microsoft.com/office/powerpoint/2012/main" userId="S-1-5-21-1104492580-2141259050-3462381582-508158" providerId="AD"/>
      </p:ext>
    </p:extLst>
  </p:cmAuthor>
  <p:cmAuthor id="2" name="Harmelen, A.K. (Toon) van" initials="HA(v" lastIdx="1" clrIdx="1">
    <p:extLst>
      <p:ext uri="{19B8F6BF-5375-455C-9EA6-DF929625EA0E}">
        <p15:presenceInfo xmlns:p15="http://schemas.microsoft.com/office/powerpoint/2012/main" userId="S-1-5-21-1104492580-2141259050-3462381582-6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A9"/>
    <a:srgbClr val="6CBE99"/>
    <a:srgbClr val="B2B2B2"/>
    <a:srgbClr val="A2B2B5"/>
    <a:srgbClr val="CC6600"/>
    <a:srgbClr val="99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 autoAdjust="0"/>
    <p:restoredTop sz="95958" autoAdjust="0"/>
  </p:normalViewPr>
  <p:slideViewPr>
    <p:cSldViewPr snapToGrid="0" snapToObjects="1">
      <p:cViewPr varScale="1">
        <p:scale>
          <a:sx n="111" d="100"/>
          <a:sy n="111" d="100"/>
        </p:scale>
        <p:origin x="18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72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9136442141623E-2"/>
          <c:y val="8.1690140845070425E-2"/>
          <c:w val="0.89464594127806563"/>
          <c:h val="0.842253521126760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1">
                  <c:v>42.000000000004775</c:v>
                </c:pt>
                <c:pt idx="2">
                  <c:v>50.000000000005684</c:v>
                </c:pt>
                <c:pt idx="3">
                  <c:v>55.000000000006253</c:v>
                </c:pt>
                <c:pt idx="4">
                  <c:v>58.000000000006594</c:v>
                </c:pt>
                <c:pt idx="5">
                  <c:v>60.000000000006821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C-46E7-A4B9-A6996E17B4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DFE5E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4C6C9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AAC-46E7-A4B9-A6996E17B489}"/>
              </c:ext>
            </c:extLst>
          </c:dPt>
          <c:dPt>
            <c:idx val="7"/>
            <c:invertIfNegative val="0"/>
            <c:bubble3D val="0"/>
            <c:spPr>
              <a:solidFill>
                <a:srgbClr val="4C6C9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AAC-46E7-A4B9-A6996E17B489}"/>
              </c:ext>
            </c:extLst>
          </c:dPt>
          <c:dLbls>
            <c:dLbl>
              <c:idx val="0"/>
              <c:layout>
                <c:manualLayout>
                  <c:xMode val="edge"/>
                  <c:yMode val="edge"/>
                  <c:x val="0.12953367875647667"/>
                  <c:y val="0.5154929577464788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AC-46E7-A4B9-A6996E17B4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C-46E7-A4B9-A6996E17B4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AC-46E7-A4B9-A6996E17B48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AC-46E7-A4B9-A6996E17B489}"/>
                </c:ext>
              </c:extLst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AAC-46E7-A4B9-A6996E17B489}"/>
                </c:ext>
              </c:extLst>
            </c:dLbl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AAC-46E7-A4B9-A6996E17B489}"/>
                </c:ext>
              </c:extLst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AC-46E7-A4B9-A6996E17B48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#,##0;#,##0</c:formatCode>
                <c:ptCount val="7"/>
                <c:pt idx="0" formatCode="#,##0_);\(#,##0\)">
                  <c:v>42.000000000004775</c:v>
                </c:pt>
                <c:pt idx="1">
                  <c:v>8.0000000000009095</c:v>
                </c:pt>
                <c:pt idx="2">
                  <c:v>5.0000000000005684</c:v>
                </c:pt>
                <c:pt idx="3">
                  <c:v>3.0000000000003411</c:v>
                </c:pt>
                <c:pt idx="4">
                  <c:v>2.0000000000002274</c:v>
                </c:pt>
                <c:pt idx="5">
                  <c:v>38.00000000000432</c:v>
                </c:pt>
                <c:pt idx="6">
                  <c:v>25.000000000002842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AC-46E7-A4B9-A6996E17B4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6F8DB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AAC-46E7-A4B9-A6996E17B489}"/>
              </c:ext>
            </c:extLst>
          </c:dPt>
          <c:dLbls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AAC-46E7-A4B9-A6996E17B489}"/>
                </c:ext>
              </c:extLst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AAC-46E7-A4B9-A6996E17B48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6" formatCode="#,##0;#,##0">
                  <c:v>34.000000000003865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AAC-46E7-A4B9-A6996E17B4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9DB1C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8AAC-46E7-A4B9-A6996E17B489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6" formatCode="#,##0;#,##0">
                  <c:v>6.0000000000006821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AAC-46E7-A4B9-A6996E17B4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C3CFE1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AAC-46E7-A4B9-A6996E17B489}"/>
              </c:ext>
            </c:extLst>
          </c:dPt>
          <c:dLbls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AAC-46E7-A4B9-A6996E17B489}"/>
                </c:ext>
              </c:extLst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AAC-46E7-A4B9-A6996E17B48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6" formatCode="#,##0;#,##0">
                  <c:v>33.000000000003752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AAC-46E7-A4B9-A6996E17B4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DFE5E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8AAC-46E7-A4B9-A6996E17B489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AAC-46E7-A4B9-A6996E17B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3988184"/>
        <c:axId val="1"/>
      </c:barChart>
      <c:catAx>
        <c:axId val="21398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1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398818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6491228070176"/>
          <c:y val="8.1690140845070425E-2"/>
          <c:w val="0.85307017543859653"/>
          <c:h val="0.842253521126760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F8DB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0D4-4ECA-BA2A-103794D63A98}"/>
              </c:ext>
            </c:extLst>
          </c:dPt>
          <c:dPt>
            <c:idx val="1"/>
            <c:invertIfNegative val="0"/>
            <c:bubble3D val="0"/>
            <c:spPr>
              <a:solidFill>
                <a:srgbClr val="9DB1C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0D4-4ECA-BA2A-103794D63A98}"/>
              </c:ext>
            </c:extLst>
          </c:dPt>
          <c:dLbls>
            <c:dLbl>
              <c:idx val="0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D4-4ECA-BA2A-103794D63A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4-4ECA-BA2A-103794D63A98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#,##0_);\(#,##0\)</c:formatCode>
                <c:ptCount val="2"/>
                <c:pt idx="0">
                  <c:v>25.000000000002842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D4-4ECA-BA2A-103794D63A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1C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0D4-4ECA-BA2A-103794D63A98}"/>
              </c:ext>
            </c:extLst>
          </c:dPt>
          <c:dPt>
            <c:idx val="1"/>
            <c:invertIfNegative val="0"/>
            <c:bubble3D val="0"/>
            <c:spPr>
              <a:solidFill>
                <a:srgbClr val="6F8DB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0D4-4ECA-BA2A-103794D63A98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#,##0_);\(#,##0\)</c:formatCode>
                <c:ptCount val="2"/>
                <c:pt idx="0">
                  <c:v>6.0000000000006821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D4-4ECA-BA2A-103794D63A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C3CFE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0D4-4ECA-BA2A-103794D63A98}"/>
                </c:ext>
              </c:extLst>
            </c:dLbl>
            <c:dLbl>
              <c:idx val="1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0D4-4ECA-BA2A-103794D63A98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#,##0_);\(#,##0\)</c:formatCode>
                <c:ptCount val="2"/>
                <c:pt idx="0">
                  <c:v>34.000000000003865</c:v>
                </c:pt>
                <c:pt idx="1">
                  <c:v>110.00000000001251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D4-4ECA-BA2A-103794D63A9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DFE5E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#,##0_);\(#,##0\)</c:formatCode>
                <c:ptCount val="2"/>
                <c:pt idx="0">
                  <c:v>33.000000000003752</c:v>
                </c:pt>
                <c:pt idx="1">
                  <c:v>14.000000000001592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D4-4ECA-BA2A-103794D63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09841816"/>
        <c:axId val="1"/>
      </c:barChart>
      <c:catAx>
        <c:axId val="30984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4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309841816"/>
        <c:crosses val="autoZero"/>
        <c:crossBetween val="between"/>
        <c:majorUnit val="2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1819960861056"/>
          <c:y val="5.5928411633109618E-2"/>
          <c:w val="0.88649706457925637"/>
          <c:h val="0.8970917225950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1">
                  <c:v>644.00000000007321</c:v>
                </c:pt>
                <c:pt idx="2">
                  <c:v>747.00000000008492</c:v>
                </c:pt>
                <c:pt idx="3">
                  <c:v>819.00000000009311</c:v>
                </c:pt>
                <c:pt idx="4">
                  <c:v>849.00000000009652</c:v>
                </c:pt>
                <c:pt idx="5">
                  <c:v>877.0000000000997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5-417E-AE35-82008044659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44C1A3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2-08D5-417E-AE35-82008044659D}"/>
              </c:ext>
            </c:extLst>
          </c:dPt>
          <c:dPt>
            <c:idx val="7"/>
            <c:invertIfNegative val="0"/>
            <c:bubble3D val="0"/>
            <c:spPr>
              <a:solidFill>
                <a:srgbClr val="44C1A3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1-08D5-417E-AE35-82008044659D}"/>
              </c:ext>
            </c:extLst>
          </c:dPt>
          <c:dLbls>
            <c:dLbl>
              <c:idx val="0"/>
              <c:layout>
                <c:manualLayout>
                  <c:xMode val="edge"/>
                  <c:yMode val="edge"/>
                  <c:x val="0.13698630136986301"/>
                  <c:y val="0.61073825503355705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D5-417E-AE35-82008044659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5-417E-AE35-82008044659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D5-417E-AE35-82008044659D}"/>
                </c:ext>
              </c:extLst>
            </c:dLbl>
            <c:dLbl>
              <c:idx val="5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8D5-417E-AE35-82008044659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D5-417E-AE35-82008044659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5-417E-AE35-82008044659D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#,##0;#,##0</c:formatCode>
                <c:ptCount val="7"/>
                <c:pt idx="0" formatCode="#,##0_);\(#,##0\)">
                  <c:v>644.00000000007321</c:v>
                </c:pt>
                <c:pt idx="1">
                  <c:v>103.00000000001171</c:v>
                </c:pt>
                <c:pt idx="2">
                  <c:v>72.000000000008185</c:v>
                </c:pt>
                <c:pt idx="3">
                  <c:v>30.000000000003411</c:v>
                </c:pt>
                <c:pt idx="4">
                  <c:v>28.000000000003183</c:v>
                </c:pt>
                <c:pt idx="5">
                  <c:v>506.00000000005753</c:v>
                </c:pt>
                <c:pt idx="6">
                  <c:v>52.000000000005912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D5-417E-AE35-8200804465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37A76F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8-08D5-417E-AE35-82008044659D}"/>
              </c:ext>
            </c:extLst>
          </c:dPt>
          <c:dLbls>
            <c:dLbl>
              <c:idx val="6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8D5-417E-AE35-82008044659D}"/>
                </c:ext>
              </c:extLst>
            </c:dLbl>
            <c:dLbl>
              <c:idx val="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8D5-417E-AE35-82008044659D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6" formatCode="#,##0;#,##0">
                  <c:v>857.00000000009743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D5-417E-AE35-82008044659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B-08D5-417E-AE35-82008044659D}"/>
              </c:ext>
            </c:extLst>
          </c:dPt>
          <c:dLbls>
            <c:dLbl>
              <c:idx val="6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8D5-417E-AE35-82008044659D}"/>
                </c:ext>
              </c:extLst>
            </c:dLbl>
            <c:dLbl>
              <c:idx val="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8D5-417E-AE35-82008044659D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6" formatCode="#,##0;#,##0">
                  <c:v>474.00000000005389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D5-417E-AE35-82008044659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E-08D5-417E-AE35-82008044659D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8D5-417E-AE35-820080446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7330096"/>
        <c:axId val="1"/>
      </c:barChart>
      <c:catAx>
        <c:axId val="21733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7330096"/>
        <c:crosses val="autoZero"/>
        <c:crossBetween val="between"/>
        <c:majorUnit val="10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1819960861056"/>
          <c:y val="5.5928411633109618E-2"/>
          <c:w val="0.88649706457925637"/>
          <c:h val="0.8970917225950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1">
                  <c:v>682.00000000007753</c:v>
                </c:pt>
                <c:pt idx="2">
                  <c:v>760.0000000000864</c:v>
                </c:pt>
                <c:pt idx="3">
                  <c:v>820.00000000009322</c:v>
                </c:pt>
                <c:pt idx="4">
                  <c:v>850.00000000009663</c:v>
                </c:pt>
                <c:pt idx="5">
                  <c:v>882.00000000010027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3-4237-8CD8-5E30521067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44C1A3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2-FD93-4237-8CD8-5E30521067CC}"/>
              </c:ext>
            </c:extLst>
          </c:dPt>
          <c:dPt>
            <c:idx val="7"/>
            <c:invertIfNegative val="0"/>
            <c:bubble3D val="0"/>
            <c:spPr>
              <a:solidFill>
                <a:srgbClr val="44C1A3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1-FD93-4237-8CD8-5E30521067CC}"/>
              </c:ext>
            </c:extLst>
          </c:dPt>
          <c:dLbls>
            <c:dLbl>
              <c:idx val="0"/>
              <c:layout>
                <c:manualLayout>
                  <c:x val="-2.3466988414068968E-3"/>
                  <c:y val="-0.18451304609380847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93-4237-8CD8-5E30521067C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93-4237-8CD8-5E30521067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93-4237-8CD8-5E30521067C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93-4237-8CD8-5E30521067CC}"/>
                </c:ext>
              </c:extLst>
            </c:dLbl>
            <c:dLbl>
              <c:idx val="5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D93-4237-8CD8-5E30521067CC}"/>
                </c:ext>
              </c:extLst>
            </c:dLbl>
            <c:dLbl>
              <c:idx val="6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D93-4237-8CD8-5E30521067CC}"/>
                </c:ext>
              </c:extLst>
            </c:dLbl>
            <c:dLbl>
              <c:idx val="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93-4237-8CD8-5E30521067CC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#,##0;#,##0</c:formatCode>
                <c:ptCount val="7"/>
                <c:pt idx="0" formatCode="#,##0_);\(#,##0\)">
                  <c:v>682.00000000007753</c:v>
                </c:pt>
                <c:pt idx="1">
                  <c:v>78.000000000008868</c:v>
                </c:pt>
                <c:pt idx="2">
                  <c:v>60.000000000006821</c:v>
                </c:pt>
                <c:pt idx="3">
                  <c:v>30.000000000003411</c:v>
                </c:pt>
                <c:pt idx="4">
                  <c:v>32.000000000003638</c:v>
                </c:pt>
                <c:pt idx="5">
                  <c:v>190.0000000000216</c:v>
                </c:pt>
                <c:pt idx="6">
                  <c:v>820.00000000009322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93-4237-8CD8-5E30521067C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37A76F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9-FD93-4237-8CD8-5E30521067CC}"/>
              </c:ext>
            </c:extLst>
          </c:dPt>
          <c:dLbls>
            <c:dLbl>
              <c:idx val="6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D93-4237-8CD8-5E30521067CC}"/>
                </c:ext>
              </c:extLst>
            </c:dLbl>
            <c:dLbl>
              <c:idx val="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D93-4237-8CD8-5E30521067CC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6" formatCode="#,##0;#,##0">
                  <c:v>229.00000000002603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D93-4237-8CD8-5E30521067C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C-FD93-4237-8CD8-5E30521067CC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6" formatCode="#,##0;#,##0">
                  <c:v>23.000000000002615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D93-4237-8CD8-5E30521067C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E-FD93-4237-8CD8-5E30521067CC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D93-4237-8CD8-5E3052106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7329112"/>
        <c:axId val="1"/>
      </c:barChart>
      <c:catAx>
        <c:axId val="21732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7329112"/>
        <c:crosses val="autoZero"/>
        <c:crossBetween val="between"/>
        <c:majorUnit val="10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1819960861056"/>
          <c:y val="5.3811659192825115E-2"/>
          <c:w val="0.88649706457925637"/>
          <c:h val="0.901345291479820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1">
                  <c:v>677.00000000007697</c:v>
                </c:pt>
                <c:pt idx="2">
                  <c:v>863.00000000009811</c:v>
                </c:pt>
                <c:pt idx="3">
                  <c:v>934.00000000010618</c:v>
                </c:pt>
                <c:pt idx="4">
                  <c:v>973.00000000011062</c:v>
                </c:pt>
                <c:pt idx="5">
                  <c:v>1012.0000000001151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B-4049-8801-879D05E9F8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44C1A3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2-F13B-4049-8801-879D05E9F801}"/>
              </c:ext>
            </c:extLst>
          </c:dPt>
          <c:dPt>
            <c:idx val="7"/>
            <c:invertIfNegative val="0"/>
            <c:bubble3D val="0"/>
            <c:spPr>
              <a:solidFill>
                <a:srgbClr val="44C1A3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1-F13B-4049-8801-879D05E9F801}"/>
              </c:ext>
            </c:extLst>
          </c:dPt>
          <c:dLbls>
            <c:dLbl>
              <c:idx val="0"/>
              <c:layout>
                <c:manualLayout>
                  <c:x val="-2.3466988414068968E-3"/>
                  <c:y val="-0.18118843515053407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3B-4049-8801-879D05E9F80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3B-4049-8801-879D05E9F80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3B-4049-8801-879D05E9F801}"/>
                </c:ext>
              </c:extLst>
            </c:dLbl>
            <c:dLbl>
              <c:idx val="5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13B-4049-8801-879D05E9F801}"/>
                </c:ext>
              </c:extLst>
            </c:dLbl>
            <c:dLbl>
              <c:idx val="6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3B-4049-8801-879D05E9F801}"/>
                </c:ext>
              </c:extLst>
            </c:dLbl>
            <c:dLbl>
              <c:idx val="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3B-4049-8801-879D05E9F801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#,##0;#,##0</c:formatCode>
                <c:ptCount val="7"/>
                <c:pt idx="0" formatCode="#,##0_);\(#,##0\)">
                  <c:v>677.00000000007697</c:v>
                </c:pt>
                <c:pt idx="1">
                  <c:v>186.00000000002115</c:v>
                </c:pt>
                <c:pt idx="2">
                  <c:v>71.000000000008072</c:v>
                </c:pt>
                <c:pt idx="3">
                  <c:v>39.000000000004434</c:v>
                </c:pt>
                <c:pt idx="4">
                  <c:v>39.000000000004434</c:v>
                </c:pt>
                <c:pt idx="5">
                  <c:v>326.00000000003706</c:v>
                </c:pt>
                <c:pt idx="6">
                  <c:v>1085.0000000001232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13B-4049-8801-879D05E9F8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37A76F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8-F13B-4049-8801-879D05E9F801}"/>
              </c:ext>
            </c:extLst>
          </c:dPt>
          <c:dLbls>
            <c:dLbl>
              <c:idx val="6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13B-4049-8801-879D05E9F801}"/>
                </c:ext>
              </c:extLst>
            </c:dLbl>
            <c:dLbl>
              <c:idx val="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13B-4049-8801-879D05E9F801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6" formatCode="#,##0;#,##0">
                  <c:v>229.00000000002603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3B-4049-8801-879D05E9F80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B-F13B-4049-8801-879D05E9F801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6" formatCode="#,##0;#,##0">
                  <c:v>23.000000000002615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3B-4049-8801-879D05E9F80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D-F13B-4049-8801-879D05E9F801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6">
                  <c:v>1.0000000000001137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3B-4049-8801-879D05E9F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7329440"/>
        <c:axId val="1"/>
      </c:barChart>
      <c:catAx>
        <c:axId val="2173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7329440"/>
        <c:crosses val="autoZero"/>
        <c:crossBetween val="between"/>
        <c:majorUnit val="10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31422505307854E-2"/>
          <c:y val="1.932367149758454E-2"/>
          <c:w val="0.96815286624203822"/>
          <c:h val="0.96859903381642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1">
                  <c:v>615.00000000006992</c:v>
                </c:pt>
                <c:pt idx="2">
                  <c:v>737.00000000008379</c:v>
                </c:pt>
                <c:pt idx="3">
                  <c:v>787.00000000008947</c:v>
                </c:pt>
                <c:pt idx="4">
                  <c:v>821.00000000009334</c:v>
                </c:pt>
                <c:pt idx="5">
                  <c:v>851.00000000009675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4-45A8-AC71-1865369F6A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9967897768424789E-3"/>
                  <c:y val="-0.1787997305823760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14-45A8-AC71-1865369F6AA7}"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14-45A8-AC71-1865369F6AA7}"/>
                </c:ext>
              </c:extLst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14-45A8-AC71-1865369F6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#,##0;#,##0</c:formatCode>
                <c:ptCount val="7"/>
                <c:pt idx="0" formatCode="#,##0_);\(#,##0\)">
                  <c:v>615.00000000006992</c:v>
                </c:pt>
                <c:pt idx="1">
                  <c:v>122.00000000001387</c:v>
                </c:pt>
                <c:pt idx="2">
                  <c:v>50.000000000005684</c:v>
                </c:pt>
                <c:pt idx="3">
                  <c:v>34.000000000003865</c:v>
                </c:pt>
                <c:pt idx="4">
                  <c:v>30.000000000003411</c:v>
                </c:pt>
                <c:pt idx="5">
                  <c:v>1000.0000000001137</c:v>
                </c:pt>
                <c:pt idx="6" formatCode="General">
                  <c:v>-1.0000000000001137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14-45A8-AC71-1865369F6A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4EB3C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D014-45A8-AC71-1865369F6AA7}"/>
              </c:ext>
            </c:extLst>
          </c:dPt>
          <c:dLbls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014-45A8-AC71-1865369F6AA7}"/>
                </c:ext>
              </c:extLst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014-45A8-AC71-1865369F6AA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6" formatCode="#,##0;#,##0">
                  <c:v>762.00000000008663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14-45A8-AC71-1865369F6A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44C1A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A-D014-45A8-AC71-1865369F6AA7}"/>
              </c:ext>
            </c:extLst>
          </c:dPt>
          <c:dLbls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014-45A8-AC71-1865369F6AA7}"/>
                </c:ext>
              </c:extLst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014-45A8-AC71-1865369F6AA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6" formatCode="#,##0;#,##0">
                  <c:v>468.00000000005321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14-45A8-AC71-1865369F6A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37A76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D-D014-45A8-AC71-1865369F6AA7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6">
                  <c:v>181.00000000002058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14-45A8-AC71-1865369F6AA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F-D014-45A8-AC71-1865369F6AA7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6">
                  <c:v>441.00000000005014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014-45A8-AC71-1865369F6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7330752"/>
        <c:axId val="1"/>
      </c:barChart>
      <c:catAx>
        <c:axId val="2173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0"/>
          <c:min val="-1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217330752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616588419405"/>
          <c:y val="6.6513761467889912E-2"/>
          <c:w val="0.88106416275430355"/>
          <c:h val="0.869266055045871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1-4F0B-4766-9553-3E2B258AA5D7}"/>
              </c:ext>
            </c:extLst>
          </c:dPt>
          <c:dPt>
            <c:idx val="1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0-4F0B-4766-9553-3E2B258AA5D7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2">
                  <c:v>109.00000000001239</c:v>
                </c:pt>
                <c:pt idx="3">
                  <c:v>18.000000000002046</c:v>
                </c:pt>
                <c:pt idx="4">
                  <c:v>11.000000000001251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0B-4766-9553-3E2B258AA5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4-4F0B-4766-9553-3E2B258AA5D7}"/>
              </c:ext>
            </c:extLst>
          </c:dPt>
          <c:dPt>
            <c:idx val="1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3-4F0B-4766-9553-3E2B258AA5D7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2">
                  <c:v>712.00000000008095</c:v>
                </c:pt>
                <c:pt idx="3">
                  <c:v>1067.0000000001214</c:v>
                </c:pt>
                <c:pt idx="4">
                  <c:v>750.00000000008527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0B-4766-9553-3E2B258AA5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37A76F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9-4F0B-4766-9553-3E2B258AA5D7}"/>
              </c:ext>
            </c:extLst>
          </c:dPt>
          <c:dPt>
            <c:idx val="2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8-4F0B-4766-9553-3E2B258AA5D7}"/>
              </c:ext>
            </c:extLst>
          </c:dPt>
          <c:dPt>
            <c:idx val="3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7-4F0B-4766-9553-3E2B258AA5D7}"/>
              </c:ext>
            </c:extLst>
          </c:dPt>
          <c:dPt>
            <c:idx val="4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6-4F0B-4766-9553-3E2B258AA5D7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1">
                  <c:v>52.000000000005912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0B-4766-9553-3E2B258AA5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44C1A3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rgbClr xmlns:mc="http://schemas.openxmlformats.org/markup-compatibility/2006" xmlns:a14="http://schemas.microsoft.com/office/drawing/2010/main" val="000000" mc:Ignorable="a14" a14:legacySpreadsheetColorIndex="45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44"/>
                </a:bgClr>
              </a:patt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B-4F0B-4766-9553-3E2B258AA5D7}"/>
              </c:ext>
            </c:extLst>
          </c:dPt>
          <c:dPt>
            <c:idx val="2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D-4F0B-4766-9553-3E2B258AA5D7}"/>
              </c:ext>
            </c:extLst>
          </c:dPt>
          <c:dPt>
            <c:idx val="3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C-4F0B-4766-9553-3E2B258AA5D7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1613.0000000001833</c:v>
                </c:pt>
                <c:pt idx="1">
                  <c:v>1332.0000000001514</c:v>
                </c:pt>
                <c:pt idx="4">
                  <c:v>649.00000000007378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F0B-4766-9553-3E2B258AA5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4EB3CF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11-4F0B-4766-9553-3E2B258AA5D7}"/>
              </c:ext>
            </c:extLst>
          </c:dPt>
          <c:dPt>
            <c:idx val="1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10-4F0B-4766-9553-3E2B258AA5D7}"/>
              </c:ext>
            </c:extLst>
          </c:dPt>
          <c:dPt>
            <c:idx val="4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F-4F0B-4766-9553-3E2B258AA5D7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2">
                  <c:v>229.00000000002603</c:v>
                </c:pt>
                <c:pt idx="3">
                  <c:v>229.00000000002603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F0B-4766-9553-3E2B258AA5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51C3F9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14-4F0B-4766-9553-3E2B258AA5D7}"/>
              </c:ext>
            </c:extLst>
          </c:dPt>
          <c:dPt>
            <c:idx val="1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13-4F0B-4766-9553-3E2B258AA5D7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2">
                  <c:v>23.000000000002615</c:v>
                </c:pt>
                <c:pt idx="3">
                  <c:v>23.000000000002615</c:v>
                </c:pt>
                <c:pt idx="4">
                  <c:v>441.00000000005014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F0B-4766-9553-3E2B258AA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6098312"/>
        <c:axId val="1"/>
      </c:barChart>
      <c:catAx>
        <c:axId val="21609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6098312"/>
        <c:crosses val="autoZero"/>
        <c:crossBetween val="between"/>
        <c:majorUnit val="50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616588419405"/>
          <c:y val="6.9284064665127015E-2"/>
          <c:w val="0.88106416275430355"/>
          <c:h val="0.870669745958429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0-BCA2-4A14-85C9-DA95F858B93A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1">
                  <c:v>645.00000000007333</c:v>
                </c:pt>
                <c:pt idx="2">
                  <c:v>683.00000000007765</c:v>
                </c:pt>
                <c:pt idx="3">
                  <c:v>676.00000000007685</c:v>
                </c:pt>
                <c:pt idx="4">
                  <c:v>615.00000000006992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2-4A14-85C9-DA95F858B9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2-BCA2-4A14-85C9-DA95F858B93A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1">
                  <c:v>103.00000000001171</c:v>
                </c:pt>
                <c:pt idx="2">
                  <c:v>78.000000000008868</c:v>
                </c:pt>
                <c:pt idx="3">
                  <c:v>186.00000000002115</c:v>
                </c:pt>
                <c:pt idx="4">
                  <c:v>122.00000000001387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2-4A14-85C9-DA95F858B93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37A76F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4-BCA2-4A14-85C9-DA95F858B93A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1">
                  <c:v>72.000000000008185</c:v>
                </c:pt>
                <c:pt idx="2">
                  <c:v>60.000000000006821</c:v>
                </c:pt>
                <c:pt idx="3">
                  <c:v>71.000000000008072</c:v>
                </c:pt>
                <c:pt idx="4">
                  <c:v>50.000000000005684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A2-4A14-85C9-DA95F858B93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44C1A3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6-BCA2-4A14-85C9-DA95F858B93A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1">
                  <c:v>30.000000000003411</c:v>
                </c:pt>
                <c:pt idx="2">
                  <c:v>30.000000000003411</c:v>
                </c:pt>
                <c:pt idx="3">
                  <c:v>39.000000000004434</c:v>
                </c:pt>
                <c:pt idx="4">
                  <c:v>34.000000000003865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A2-4A14-85C9-DA95F858B93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4EB3CF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8-BCA2-4A14-85C9-DA95F858B93A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1">
                  <c:v>28.000000000003183</c:v>
                </c:pt>
                <c:pt idx="2">
                  <c:v>32.000000000003638</c:v>
                </c:pt>
                <c:pt idx="3">
                  <c:v>39.000000000004434</c:v>
                </c:pt>
                <c:pt idx="4">
                  <c:v>30.000000000003411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A2-4A14-85C9-DA95F858B93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51C3F9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rgbClr xmlns:mc="http://schemas.openxmlformats.org/markup-compatibility/2006" xmlns:a14="http://schemas.microsoft.com/office/drawing/2010/main" val="000000" mc:Ignorable="a14" a14:legacySpreadsheetColorIndex="45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44"/>
                </a:bgClr>
              </a:patt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A-BCA2-4A14-85C9-DA95F858B93A}"/>
              </c:ext>
            </c:extLst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1613.0000000001833</c:v>
                </c:pt>
                <c:pt idx="1">
                  <c:v>506.00000000005753</c:v>
                </c:pt>
                <c:pt idx="2">
                  <c:v>190.0000000000216</c:v>
                </c:pt>
                <c:pt idx="3">
                  <c:v>326.00000000003706</c:v>
                </c:pt>
                <c:pt idx="4">
                  <c:v>1000.0000000001137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A2-4A14-85C9-DA95F858B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6098968"/>
        <c:axId val="1"/>
      </c:barChart>
      <c:catAx>
        <c:axId val="21609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6098968"/>
        <c:crosses val="autoZero"/>
        <c:crossBetween val="between"/>
        <c:majorUnit val="50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r">
              <a:defRPr sz="1300"/>
            </a:lvl1pPr>
          </a:lstStyle>
          <a:p>
            <a:fld id="{1A66430B-D225-8347-816E-0B0557AE58E4}" type="datetimeFigureOut">
              <a:rPr lang="nl-NL"/>
              <a:pPr/>
              <a:t>20-06-18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r">
              <a:defRPr sz="1300"/>
            </a:lvl1pPr>
          </a:lstStyle>
          <a:p>
            <a:fld id="{F605F098-F3BC-524F-96EC-7EE5AD644192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11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r">
              <a:defRPr sz="1300"/>
            </a:lvl1pPr>
          </a:lstStyle>
          <a:p>
            <a:fld id="{6EC3F725-BC70-944C-BAD2-0464B9106595}" type="datetimeFigureOut">
              <a:rPr lang="nl-NL"/>
              <a:pPr/>
              <a:t>20-06-18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0" tIns="47860" rIns="95720" bIns="4786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5720" tIns="47860" rIns="95720" bIns="4786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r">
              <a:defRPr sz="1300"/>
            </a:lvl1pPr>
          </a:lstStyle>
          <a:p>
            <a:fld id="{00F1005A-A212-744F-905E-43BB2DB64C9C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53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Biorizon-backgrou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532"/>
          </a:xfrm>
          <a:prstGeom prst="rect">
            <a:avLst/>
          </a:prstGeom>
        </p:spPr>
      </p:pic>
      <p:sp>
        <p:nvSpPr>
          <p:cNvPr id="23" name="Rechthoek 22"/>
          <p:cNvSpPr/>
          <p:nvPr userDrawn="1"/>
        </p:nvSpPr>
        <p:spPr>
          <a:xfrm>
            <a:off x="0" y="5394960"/>
            <a:ext cx="9144000" cy="777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6726" y="3644258"/>
            <a:ext cx="8208962" cy="1298582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 err="1"/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9144000" cy="207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Biorizon-logo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9" y="381000"/>
            <a:ext cx="2946720" cy="147336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466726" y="5624813"/>
            <a:ext cx="96401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nl-NL" sz="1200" dirty="0" err="1">
                <a:solidFill>
                  <a:srgbClr val="005CA9"/>
                </a:solidFill>
              </a:rPr>
              <a:t>Powered by:</a:t>
            </a:r>
            <a:endParaRPr lang="nl-NL" sz="1200" dirty="0">
              <a:solidFill>
                <a:srgbClr val="005CA9"/>
              </a:solidFill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68000" y="2655245"/>
            <a:ext cx="8197850" cy="79915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grpSp>
        <p:nvGrpSpPr>
          <p:cNvPr id="22" name="Groeperen 21"/>
          <p:cNvGrpSpPr/>
          <p:nvPr userDrawn="1"/>
        </p:nvGrpSpPr>
        <p:grpSpPr>
          <a:xfrm>
            <a:off x="1614326" y="5562600"/>
            <a:ext cx="2649578" cy="432024"/>
            <a:chOff x="1146669" y="5191760"/>
            <a:chExt cx="7710938" cy="1257300"/>
          </a:xfrm>
        </p:grpSpPr>
        <p:pic>
          <p:nvPicPr>
            <p:cNvPr id="15" name="Afbeelding 14" descr="logo-TNO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46669" y="5191760"/>
              <a:ext cx="4216400" cy="1257300"/>
            </a:xfrm>
            <a:prstGeom prst="rect">
              <a:avLst/>
            </a:prstGeom>
          </p:spPr>
        </p:pic>
        <p:pic>
          <p:nvPicPr>
            <p:cNvPr id="19" name="Afbeelding 18" descr="logo-ECN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38207" y="5191760"/>
              <a:ext cx="2819400" cy="1257300"/>
            </a:xfrm>
            <a:prstGeom prst="rect">
              <a:avLst/>
            </a:prstGeom>
          </p:spPr>
        </p:pic>
      </p:grpSp>
      <p:sp>
        <p:nvSpPr>
          <p:cNvPr id="2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201953" y="6566537"/>
            <a:ext cx="1022764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AAE99E5A-C309-46AC-BA90-08F6C91A118D}" type="datetime1">
              <a:rPr lang="nl-NL" smtClean="0"/>
              <a:t>20-06-18</a:t>
            </a:fld>
            <a:endParaRPr lang="nl-NL"/>
          </a:p>
        </p:txBody>
      </p:sp>
      <p:sp>
        <p:nvSpPr>
          <p:cNvPr id="2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 wrap="none" lIns="0" tIns="0" rIns="0" bIns="0" anchor="t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6853B913-D02D-7F41-A385-16F2A8D5D70F}" type="slidenum">
              <a:rPr/>
              <a:pPr/>
              <a:t>‹nr.›</a:t>
            </a:fld>
            <a:endParaRPr lang="nl-NL"/>
          </a:p>
        </p:txBody>
      </p:sp>
      <p:sp>
        <p:nvSpPr>
          <p:cNvPr id="17" name="Tekstvak 16"/>
          <p:cNvSpPr txBox="1"/>
          <p:nvPr userDrawn="1"/>
        </p:nvSpPr>
        <p:spPr>
          <a:xfrm>
            <a:off x="3560865" y="1042480"/>
            <a:ext cx="5400646" cy="4294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000" kern="1200" baseline="30000" dirty="0" err="1">
                <a:solidFill>
                  <a:srgbClr val="005CA9"/>
                </a:solidFill>
                <a:latin typeface="+mn-lt"/>
                <a:ea typeface="+mn-ea"/>
                <a:cs typeface="+mn-cs"/>
              </a:rPr>
              <a:t>Electrification</a:t>
            </a:r>
            <a:r>
              <a:rPr lang="nl-NL" sz="3000" kern="1200" baseline="30000" dirty="0">
                <a:solidFill>
                  <a:srgbClr val="005CA9"/>
                </a:solidFill>
                <a:latin typeface="+mn-lt"/>
                <a:ea typeface="+mn-ea"/>
                <a:cs typeface="+mn-cs"/>
              </a:rPr>
              <a:t> of the Chemical </a:t>
            </a:r>
            <a:r>
              <a:rPr lang="nl-NL" sz="3000" kern="1200" baseline="30000" dirty="0" err="1">
                <a:solidFill>
                  <a:srgbClr val="005CA9"/>
                </a:solidFill>
                <a:latin typeface="+mn-lt"/>
                <a:ea typeface="+mn-ea"/>
                <a:cs typeface="+mn-cs"/>
              </a:rPr>
              <a:t>Industry</a:t>
            </a:r>
            <a:r>
              <a:rPr lang="nl-NL" sz="3000" kern="1200" baseline="30000" dirty="0">
                <a:solidFill>
                  <a:srgbClr val="005CA9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F4B0CEA-845C-4B68-ABBF-A941441BE4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46323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F4B0CEA-845C-4B68-ABBF-A941441BE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Afbeelding 11" descr="Biorizon-background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64532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000" y="414000"/>
            <a:ext cx="8203058" cy="1007322"/>
          </a:xfrm>
        </p:spPr>
        <p:txBody>
          <a:bodyPr wrap="none" lIns="0" tIns="0" rIns="0" bIns="0" anchor="t">
            <a:normAutofit/>
          </a:bodyPr>
          <a:lstStyle>
            <a:lvl1pPr>
              <a:lnSpc>
                <a:spcPts val="4200"/>
              </a:lnSpc>
              <a:defRPr sz="4000" b="1">
                <a:gradFill flip="none" rotWithShape="1">
                  <a:gsLst>
                    <a:gs pos="0">
                      <a:srgbClr val="6CBE99"/>
                    </a:gs>
                    <a:gs pos="100000">
                      <a:srgbClr val="005CA9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9" name="Tijdelijke aanduiding voor inhoud 2"/>
          <p:cNvSpPr>
            <a:spLocks noGrp="1"/>
          </p:cNvSpPr>
          <p:nvPr>
            <p:ph idx="1"/>
          </p:nvPr>
        </p:nvSpPr>
        <p:spPr>
          <a:xfrm>
            <a:off x="468000" y="1485899"/>
            <a:ext cx="8203057" cy="4525433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800">
                <a:solidFill>
                  <a:srgbClr val="4C4C4C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rgbClr val="4C4C4C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rgbClr val="4C4C4C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rgbClr val="4C4C4C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3" name="Afbeelding 12" descr="Biorizon-logo-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438" y="6248400"/>
            <a:ext cx="1090056" cy="545028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201953" y="6566537"/>
            <a:ext cx="1022764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C33B6F4E-E801-4BA3-8F54-43DF10C56C8A}" type="datetime1">
              <a:rPr lang="nl-NL" smtClean="0"/>
              <a:t>20-06-18</a:t>
            </a:fld>
            <a:endParaRPr lang="nl-NL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 wrap="none" lIns="0" tIns="0" rIns="0" bIns="0" anchor="t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6853B913-D02D-7F41-A385-16F2A8D5D70F}" type="slidenum">
              <a:rPr/>
              <a:pPr/>
              <a:t>‹nr.›</a:t>
            </a:fld>
            <a:endParaRPr lang="nl-NL"/>
          </a:p>
        </p:txBody>
      </p:sp>
      <p:sp>
        <p:nvSpPr>
          <p:cNvPr id="18" name="Tijdelijke aanduiding voor datum 3"/>
          <p:cNvSpPr txBox="1">
            <a:spLocks/>
          </p:cNvSpPr>
          <p:nvPr userDrawn="1"/>
        </p:nvSpPr>
        <p:spPr>
          <a:xfrm>
            <a:off x="4944931" y="6296447"/>
            <a:ext cx="3743457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Powered by: TNO &amp; ECN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Biorizon-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532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000" y="414000"/>
            <a:ext cx="8203058" cy="1459250"/>
          </a:xfrm>
        </p:spPr>
        <p:txBody>
          <a:bodyPr wrap="square" lIns="0" tIns="0" rIns="0" bIns="0" anchor="t">
            <a:normAutofit/>
          </a:bodyPr>
          <a:lstStyle>
            <a:lvl1pPr>
              <a:lnSpc>
                <a:spcPts val="4200"/>
              </a:lnSpc>
              <a:defRPr sz="4000" b="1" baseline="0">
                <a:gradFill flip="none" rotWithShape="1">
                  <a:gsLst>
                    <a:gs pos="0">
                      <a:srgbClr val="6CBE99"/>
                    </a:gs>
                    <a:gs pos="100000">
                      <a:srgbClr val="005CA9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468000" y="2009356"/>
            <a:ext cx="8203057" cy="400727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800">
                <a:solidFill>
                  <a:srgbClr val="4C4C4C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rgbClr val="4C4C4C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rgbClr val="4C4C4C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rgbClr val="4C4C4C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8" name="Afbeelding 17" descr="Biorizon-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8" y="6248400"/>
            <a:ext cx="1090056" cy="545028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201953" y="6566537"/>
            <a:ext cx="1022764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84FCA31C-E7E5-4E80-B78D-E3A8C977395E}" type="datetime1">
              <a:rPr lang="nl-NL" smtClean="0"/>
              <a:t>20-06-18</a:t>
            </a:fld>
            <a:endParaRPr lang="nl-NL" dirty="0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 wrap="none" lIns="0" tIns="0" rIns="0" bIns="0" anchor="t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6853B913-D02D-7F41-A385-16F2A8D5D70F}" type="slidenum">
              <a:rPr/>
              <a:pPr/>
              <a:t>‹nr.›</a:t>
            </a:fld>
            <a:endParaRPr lang="nl-NL"/>
          </a:p>
        </p:txBody>
      </p:sp>
      <p:sp>
        <p:nvSpPr>
          <p:cNvPr id="19" name="Tijdelijke aanduiding voor datum 3"/>
          <p:cNvSpPr txBox="1">
            <a:spLocks/>
          </p:cNvSpPr>
          <p:nvPr userDrawn="1"/>
        </p:nvSpPr>
        <p:spPr>
          <a:xfrm>
            <a:off x="4944931" y="6296447"/>
            <a:ext cx="3743457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Powered by: TNO &amp; ECN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Biorizon-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532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0"/>
            <a:ext cx="9144000" cy="14319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000" y="414000"/>
            <a:ext cx="8203058" cy="1007322"/>
          </a:xfrm>
        </p:spPr>
        <p:txBody>
          <a:bodyPr wrap="none" lIns="0" tIns="0" rIns="0" bIns="0" anchor="t">
            <a:normAutofit/>
          </a:bodyPr>
          <a:lstStyle>
            <a:lvl1pPr>
              <a:lnSpc>
                <a:spcPts val="4200"/>
              </a:lnSpc>
              <a:defRPr sz="4000" b="1">
                <a:gradFill flip="none" rotWithShape="1">
                  <a:gsLst>
                    <a:gs pos="0">
                      <a:srgbClr val="6CBE99"/>
                    </a:gs>
                    <a:gs pos="100000">
                      <a:srgbClr val="005CA9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7" name="Afbeelding 16" descr="Biorizon-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8" y="6248400"/>
            <a:ext cx="1090056" cy="545028"/>
          </a:xfrm>
          <a:prstGeom prst="rect">
            <a:avLst/>
          </a:prstGeom>
        </p:spPr>
      </p:pic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201953" y="6566537"/>
            <a:ext cx="1022764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06691584-89A4-4E83-8DA9-518601453725}" type="datetime1">
              <a:rPr lang="nl-NL" smtClean="0"/>
              <a:t>20-06-18</a:t>
            </a:fld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 wrap="none" lIns="0" tIns="0" rIns="0" bIns="0" anchor="t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6853B913-D02D-7F41-A385-16F2A8D5D70F}" type="slidenum">
              <a:rPr/>
              <a:pPr/>
              <a:t>‹nr.›</a:t>
            </a:fld>
            <a:endParaRPr lang="nl-NL" dirty="0"/>
          </a:p>
        </p:txBody>
      </p:sp>
      <p:sp>
        <p:nvSpPr>
          <p:cNvPr id="16" name="Tijdelijke aanduiding voor datum 3"/>
          <p:cNvSpPr txBox="1">
            <a:spLocks/>
          </p:cNvSpPr>
          <p:nvPr userDrawn="1"/>
        </p:nvSpPr>
        <p:spPr>
          <a:xfrm>
            <a:off x="4944931" y="6296447"/>
            <a:ext cx="3743457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Powered by: TNO &amp; ECN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Biorizon-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532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Biorizon-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8" y="6248400"/>
            <a:ext cx="1090056" cy="54502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486800"/>
            <a:ext cx="4016819" cy="4529825"/>
          </a:xfrm>
        </p:spPr>
        <p:txBody>
          <a:bodyPr lIns="0" tIns="0" bIns="0"/>
          <a:lstStyle>
            <a:lvl1pPr>
              <a:lnSpc>
                <a:spcPct val="100000"/>
              </a:lnSpc>
              <a:defRPr sz="2800">
                <a:solidFill>
                  <a:srgbClr val="4C4C4C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rgbClr val="4C4C4C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rgbClr val="4C4C4C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rgbClr val="4C4C4C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6332" y="1486800"/>
            <a:ext cx="3994726" cy="4529825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>
                <a:solidFill>
                  <a:srgbClr val="4C4C4C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rgbClr val="4C4C4C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rgbClr val="4C4C4C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rgbClr val="4C4C4C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8314" y="414000"/>
            <a:ext cx="8202744" cy="1007322"/>
          </a:xfrm>
        </p:spPr>
        <p:txBody>
          <a:bodyPr wrap="none" lIns="0" tIns="0" rIns="0" bIns="0" anchor="t">
            <a:normAutofit/>
          </a:bodyPr>
          <a:lstStyle>
            <a:lvl1pPr>
              <a:lnSpc>
                <a:spcPts val="4200"/>
              </a:lnSpc>
              <a:defRPr sz="4000" b="1">
                <a:gradFill flip="none" rotWithShape="1">
                  <a:gsLst>
                    <a:gs pos="0">
                      <a:srgbClr val="6CBE99"/>
                    </a:gs>
                    <a:gs pos="100000">
                      <a:srgbClr val="005CA9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201953" y="6566537"/>
            <a:ext cx="1022764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1BE82A1A-FBB6-4961-9D83-81B9E40062A5}" type="datetime1">
              <a:rPr lang="nl-NL" smtClean="0"/>
              <a:t>20-06-18</a:t>
            </a:fld>
            <a:endParaRPr lang="nl-NL" dirty="0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 wrap="none" lIns="0" tIns="0" rIns="0" bIns="0" anchor="t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6853B913-D02D-7F41-A385-16F2A8D5D70F}" type="slidenum">
              <a:rPr/>
              <a:pPr/>
              <a:t>‹nr.›</a:t>
            </a:fld>
            <a:endParaRPr lang="nl-NL"/>
          </a:p>
        </p:txBody>
      </p:sp>
      <p:sp>
        <p:nvSpPr>
          <p:cNvPr id="17" name="Tijdelijke aanduiding voor datum 3"/>
          <p:cNvSpPr txBox="1">
            <a:spLocks/>
          </p:cNvSpPr>
          <p:nvPr userDrawn="1"/>
        </p:nvSpPr>
        <p:spPr>
          <a:xfrm>
            <a:off x="4944931" y="6296447"/>
            <a:ext cx="3743457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Powered by: TNO &amp; ECN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Biorizon-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532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0" y="2070000"/>
            <a:ext cx="9144000" cy="4102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Biorizon-logo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9" y="381000"/>
            <a:ext cx="2946720" cy="147336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466726" y="5624813"/>
            <a:ext cx="96401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1200" noProof="0">
                <a:solidFill>
                  <a:srgbClr val="005CA9"/>
                </a:solidFill>
              </a:rPr>
              <a:t>Powered by:</a:t>
            </a:r>
          </a:p>
        </p:txBody>
      </p:sp>
      <p:grpSp>
        <p:nvGrpSpPr>
          <p:cNvPr id="10" name="Groeperen 9"/>
          <p:cNvGrpSpPr/>
          <p:nvPr userDrawn="1"/>
        </p:nvGrpSpPr>
        <p:grpSpPr>
          <a:xfrm>
            <a:off x="1614326" y="5562600"/>
            <a:ext cx="2649578" cy="432024"/>
            <a:chOff x="1146669" y="5191760"/>
            <a:chExt cx="7710938" cy="1257300"/>
          </a:xfrm>
        </p:grpSpPr>
        <p:pic>
          <p:nvPicPr>
            <p:cNvPr id="11" name="Afbeelding 10" descr="logo-TNO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46669" y="5191760"/>
              <a:ext cx="4216400" cy="1257300"/>
            </a:xfrm>
            <a:prstGeom prst="rect">
              <a:avLst/>
            </a:prstGeom>
          </p:spPr>
        </p:pic>
        <p:pic>
          <p:nvPicPr>
            <p:cNvPr id="14" name="Afbeelding 13" descr="logo-ECN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38207" y="5191760"/>
              <a:ext cx="2819400" cy="1257300"/>
            </a:xfrm>
            <a:prstGeom prst="rect">
              <a:avLst/>
            </a:prstGeom>
          </p:spPr>
        </p:pic>
      </p:grpSp>
      <p:sp>
        <p:nvSpPr>
          <p:cNvPr id="1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201953" y="6566537"/>
            <a:ext cx="1022764" cy="1555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6CD545EB-16D0-45B5-8CF0-F2CA8E59ED01}" type="datetime1">
              <a:rPr lang="nl-NL" smtClean="0"/>
              <a:t>20-06-18</a:t>
            </a:fld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 wrap="none" lIns="0" tIns="0" rIns="0" bIns="0" anchor="t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6853B913-D02D-7F41-A385-16F2A8D5D70F}" type="slidenum">
              <a:rPr/>
              <a:pPr/>
              <a:t>‹nr.›</a:t>
            </a:fld>
            <a:endParaRPr lang="nl-NL"/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468000" y="2656800"/>
            <a:ext cx="8197850" cy="1192213"/>
          </a:xfrm>
        </p:spPr>
        <p:txBody>
          <a:bodyPr/>
          <a:lstStyle>
            <a:lvl1pPr>
              <a:defRPr b="1">
                <a:gradFill flip="none" rotWithShape="1">
                  <a:gsLst>
                    <a:gs pos="0">
                      <a:srgbClr val="6CBE99"/>
                    </a:gs>
                    <a:gs pos="100000">
                      <a:srgbClr val="005CA9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5" name="Subtitel 2"/>
          <p:cNvSpPr>
            <a:spLocks noGrp="1"/>
          </p:cNvSpPr>
          <p:nvPr>
            <p:ph type="subTitle" idx="1"/>
          </p:nvPr>
        </p:nvSpPr>
        <p:spPr>
          <a:xfrm>
            <a:off x="466726" y="3644258"/>
            <a:ext cx="8208962" cy="1298582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3000">
                <a:gradFill flip="none" rotWithShape="1">
                  <a:gsLst>
                    <a:gs pos="0">
                      <a:srgbClr val="6CBE99"/>
                    </a:gs>
                    <a:gs pos="100000">
                      <a:srgbClr val="005CA9"/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 err="1"/>
          </a:p>
        </p:txBody>
      </p:sp>
      <p:sp>
        <p:nvSpPr>
          <p:cNvPr id="19" name="Tekstvak 18"/>
          <p:cNvSpPr txBox="1"/>
          <p:nvPr userDrawn="1"/>
        </p:nvSpPr>
        <p:spPr>
          <a:xfrm>
            <a:off x="3560865" y="1042480"/>
            <a:ext cx="5400646" cy="4294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1200" baseline="300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Electrification of the Chemical Industry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57"/>
            <a:ext cx="9143999" cy="68663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1200000"/>
            <a:ext cx="8301600" cy="960000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4800" y="2328001"/>
            <a:ext cx="8301600" cy="4028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3136" y="6490659"/>
            <a:ext cx="271098" cy="225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3CA1-F149-4A54-BC1D-797835DFEAF6}" type="datetime1">
              <a:rPr lang="nl-NL" smtClean="0"/>
              <a:t>20-06-18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9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5935B8B-7522-45B0-BFFC-4840135AA0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177119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1" imgW="383" imgH="384" progId="TCLayout.ActiveDocument.1">
                  <p:embed/>
                </p:oleObj>
              </mc:Choice>
              <mc:Fallback>
                <p:oleObj name="think-cell Slide" r:id="rId11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5935B8B-7522-45B0-BFFC-4840135AA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223200"/>
            <a:ext cx="8197850" cy="11922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7838" y="1600200"/>
            <a:ext cx="81978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0ahUKEwib977PnLrQAhWFbxQKHbzwDM0QjRwIBw&amp;url=http://www.civitas.eu/content/wuppertal-institute-climate-environment-energy&amp;psig=AFQjCNHpye7OGpiXjORYLAlkZ-ZEDQHqqA&amp;ust=1479830570559149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tags" Target="../tags/tag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1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9.sv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tags" Target="../tags/tag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24" Type="http://schemas.openxmlformats.org/officeDocument/2006/relationships/image" Target="../media/image22.png"/><Relationship Id="rId5" Type="http://schemas.openxmlformats.org/officeDocument/2006/relationships/image" Target="../media/image1.emf"/><Relationship Id="rId15" Type="http://schemas.openxmlformats.org/officeDocument/2006/relationships/image" Target="../media/image33.svg"/><Relationship Id="rId23" Type="http://schemas.openxmlformats.org/officeDocument/2006/relationships/image" Target="../media/image21.svg"/><Relationship Id="rId28" Type="http://schemas.openxmlformats.org/officeDocument/2006/relationships/image" Target="../media/image10.png"/><Relationship Id="rId10" Type="http://schemas.openxmlformats.org/officeDocument/2006/relationships/image" Target="../media/image28.png"/><Relationship Id="rId19" Type="http://schemas.openxmlformats.org/officeDocument/2006/relationships/image" Target="../media/image17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svg"/><Relationship Id="rId14" Type="http://schemas.openxmlformats.org/officeDocument/2006/relationships/image" Target="../media/image3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chart" Target="../charts/chart1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" Type="http://schemas.openxmlformats.org/officeDocument/2006/relationships/tags" Target="../tags/tag3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vmlDrawing" Target="../drawings/vmlDrawing6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chart" Target="../charts/chart2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image" Target="../media/image1.emf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34" Type="http://schemas.openxmlformats.org/officeDocument/2006/relationships/chart" Target="../charts/chart3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image" Target="../media/image1.emf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1" Type="http://schemas.openxmlformats.org/officeDocument/2006/relationships/vmlDrawing" Target="../drawings/vmlDrawing7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oleObject" Target="../embeddings/oleObject7.bin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8" Type="http://schemas.openxmlformats.org/officeDocument/2006/relationships/tags" Target="../tags/tag5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chart" Target="../charts/chart4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1" Type="http://schemas.openxmlformats.org/officeDocument/2006/relationships/vmlDrawing" Target="../drawings/vmlDrawing8.v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image" Target="../media/image1.emf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oleObject" Target="../embeddings/oleObject8.bin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chart" Target="../charts/chart5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tags" Target="../tags/tag135.xml"/><Relationship Id="rId1" Type="http://schemas.openxmlformats.org/officeDocument/2006/relationships/vmlDrawing" Target="../drawings/vmlDrawing9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image" Target="../media/image1.emf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oleObject" Target="../embeddings/oleObject9.bin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114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160.xml"/><Relationship Id="rId21" Type="http://schemas.openxmlformats.org/officeDocument/2006/relationships/tags" Target="../tags/tag155.xml"/><Relationship Id="rId42" Type="http://schemas.openxmlformats.org/officeDocument/2006/relationships/tags" Target="../tags/tag176.xml"/><Relationship Id="rId47" Type="http://schemas.openxmlformats.org/officeDocument/2006/relationships/tags" Target="../tags/tag181.xml"/><Relationship Id="rId63" Type="http://schemas.openxmlformats.org/officeDocument/2006/relationships/tags" Target="../tags/tag197.xml"/><Relationship Id="rId68" Type="http://schemas.openxmlformats.org/officeDocument/2006/relationships/tags" Target="../tags/tag202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9" Type="http://schemas.openxmlformats.org/officeDocument/2006/relationships/tags" Target="../tags/tag163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tags" Target="../tags/tag174.xml"/><Relationship Id="rId45" Type="http://schemas.openxmlformats.org/officeDocument/2006/relationships/tags" Target="../tags/tag179.xml"/><Relationship Id="rId53" Type="http://schemas.openxmlformats.org/officeDocument/2006/relationships/tags" Target="../tags/tag187.xml"/><Relationship Id="rId58" Type="http://schemas.openxmlformats.org/officeDocument/2006/relationships/tags" Target="../tags/tag192.xml"/><Relationship Id="rId66" Type="http://schemas.openxmlformats.org/officeDocument/2006/relationships/tags" Target="../tags/tag200.xml"/><Relationship Id="rId74" Type="http://schemas.openxmlformats.org/officeDocument/2006/relationships/image" Target="../media/image1.emf"/><Relationship Id="rId5" Type="http://schemas.openxmlformats.org/officeDocument/2006/relationships/tags" Target="../tags/tag139.xml"/><Relationship Id="rId61" Type="http://schemas.openxmlformats.org/officeDocument/2006/relationships/tags" Target="../tags/tag195.xml"/><Relationship Id="rId19" Type="http://schemas.openxmlformats.org/officeDocument/2006/relationships/tags" Target="../tags/tag15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tags" Target="../tags/tag177.xml"/><Relationship Id="rId48" Type="http://schemas.openxmlformats.org/officeDocument/2006/relationships/tags" Target="../tags/tag182.xml"/><Relationship Id="rId56" Type="http://schemas.openxmlformats.org/officeDocument/2006/relationships/tags" Target="../tags/tag190.xml"/><Relationship Id="rId64" Type="http://schemas.openxmlformats.org/officeDocument/2006/relationships/tags" Target="../tags/tag198.xml"/><Relationship Id="rId69" Type="http://schemas.openxmlformats.org/officeDocument/2006/relationships/tags" Target="../tags/tag203.xml"/><Relationship Id="rId8" Type="http://schemas.openxmlformats.org/officeDocument/2006/relationships/tags" Target="../tags/tag142.xml"/><Relationship Id="rId51" Type="http://schemas.openxmlformats.org/officeDocument/2006/relationships/tags" Target="../tags/tag185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46" Type="http://schemas.openxmlformats.org/officeDocument/2006/relationships/tags" Target="../tags/tag180.xml"/><Relationship Id="rId59" Type="http://schemas.openxmlformats.org/officeDocument/2006/relationships/tags" Target="../tags/tag193.xml"/><Relationship Id="rId67" Type="http://schemas.openxmlformats.org/officeDocument/2006/relationships/tags" Target="../tags/tag201.xml"/><Relationship Id="rId20" Type="http://schemas.openxmlformats.org/officeDocument/2006/relationships/tags" Target="../tags/tag154.xml"/><Relationship Id="rId41" Type="http://schemas.openxmlformats.org/officeDocument/2006/relationships/tags" Target="../tags/tag175.xml"/><Relationship Id="rId54" Type="http://schemas.openxmlformats.org/officeDocument/2006/relationships/tags" Target="../tags/tag188.xml"/><Relationship Id="rId62" Type="http://schemas.openxmlformats.org/officeDocument/2006/relationships/tags" Target="../tags/tag196.xml"/><Relationship Id="rId70" Type="http://schemas.openxmlformats.org/officeDocument/2006/relationships/tags" Target="../tags/tag204.xml"/><Relationship Id="rId75" Type="http://schemas.openxmlformats.org/officeDocument/2006/relationships/chart" Target="../charts/chart6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40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49" Type="http://schemas.openxmlformats.org/officeDocument/2006/relationships/tags" Target="../tags/tag183.xml"/><Relationship Id="rId57" Type="http://schemas.openxmlformats.org/officeDocument/2006/relationships/tags" Target="../tags/tag191.xml"/><Relationship Id="rId10" Type="http://schemas.openxmlformats.org/officeDocument/2006/relationships/tags" Target="../tags/tag144.xml"/><Relationship Id="rId31" Type="http://schemas.openxmlformats.org/officeDocument/2006/relationships/tags" Target="../tags/tag165.xml"/><Relationship Id="rId44" Type="http://schemas.openxmlformats.org/officeDocument/2006/relationships/tags" Target="../tags/tag178.xml"/><Relationship Id="rId52" Type="http://schemas.openxmlformats.org/officeDocument/2006/relationships/tags" Target="../tags/tag186.xml"/><Relationship Id="rId60" Type="http://schemas.openxmlformats.org/officeDocument/2006/relationships/tags" Target="../tags/tag194.xml"/><Relationship Id="rId65" Type="http://schemas.openxmlformats.org/officeDocument/2006/relationships/tags" Target="../tags/tag199.xml"/><Relationship Id="rId73" Type="http://schemas.openxmlformats.org/officeDocument/2006/relationships/oleObject" Target="../embeddings/oleObject10.bin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9" Type="http://schemas.openxmlformats.org/officeDocument/2006/relationships/tags" Target="../tags/tag173.xml"/><Relationship Id="rId34" Type="http://schemas.openxmlformats.org/officeDocument/2006/relationships/tags" Target="../tags/tag168.xml"/><Relationship Id="rId50" Type="http://schemas.openxmlformats.org/officeDocument/2006/relationships/tags" Target="../tags/tag184.xml"/><Relationship Id="rId55" Type="http://schemas.openxmlformats.org/officeDocument/2006/relationships/tags" Target="../tags/tag189.xml"/><Relationship Id="rId7" Type="http://schemas.openxmlformats.org/officeDocument/2006/relationships/tags" Target="../tags/tag141.xml"/><Relationship Id="rId71" Type="http://schemas.openxmlformats.org/officeDocument/2006/relationships/tags" Target="../tags/tag20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9" Type="http://schemas.openxmlformats.org/officeDocument/2006/relationships/tags" Target="../tags/tag243.xml"/><Relationship Id="rId21" Type="http://schemas.openxmlformats.org/officeDocument/2006/relationships/tags" Target="../tags/tag225.xml"/><Relationship Id="rId34" Type="http://schemas.openxmlformats.org/officeDocument/2006/relationships/tags" Target="../tags/tag238.xml"/><Relationship Id="rId42" Type="http://schemas.openxmlformats.org/officeDocument/2006/relationships/tags" Target="../tags/tag246.xml"/><Relationship Id="rId47" Type="http://schemas.openxmlformats.org/officeDocument/2006/relationships/image" Target="../media/image1.emf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9" Type="http://schemas.openxmlformats.org/officeDocument/2006/relationships/tags" Target="../tags/tag23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tags" Target="../tags/tag241.xml"/><Relationship Id="rId40" Type="http://schemas.openxmlformats.org/officeDocument/2006/relationships/tags" Target="../tags/tag244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tags" Target="../tags/tag240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4" Type="http://schemas.openxmlformats.org/officeDocument/2006/relationships/tags" Target="../tags/tag248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tags" Target="../tags/tag239.xml"/><Relationship Id="rId43" Type="http://schemas.openxmlformats.org/officeDocument/2006/relationships/tags" Target="../tags/tag247.xml"/><Relationship Id="rId48" Type="http://schemas.openxmlformats.org/officeDocument/2006/relationships/chart" Target="../charts/chart7.xml"/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38" Type="http://schemas.openxmlformats.org/officeDocument/2006/relationships/tags" Target="../tags/tag242.xml"/><Relationship Id="rId46" Type="http://schemas.openxmlformats.org/officeDocument/2006/relationships/oleObject" Target="../embeddings/oleObject11.bin"/><Relationship Id="rId20" Type="http://schemas.openxmlformats.org/officeDocument/2006/relationships/tags" Target="../tags/tag224.xml"/><Relationship Id="rId41" Type="http://schemas.openxmlformats.org/officeDocument/2006/relationships/tags" Target="../tags/tag245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9" Type="http://schemas.openxmlformats.org/officeDocument/2006/relationships/tags" Target="../tags/tag286.xml"/><Relationship Id="rId21" Type="http://schemas.openxmlformats.org/officeDocument/2006/relationships/tags" Target="../tags/tag268.xml"/><Relationship Id="rId34" Type="http://schemas.openxmlformats.org/officeDocument/2006/relationships/tags" Target="../tags/tag281.xml"/><Relationship Id="rId42" Type="http://schemas.openxmlformats.org/officeDocument/2006/relationships/tags" Target="../tags/tag289.xml"/><Relationship Id="rId47" Type="http://schemas.openxmlformats.org/officeDocument/2006/relationships/image" Target="../media/image1.emf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9" Type="http://schemas.openxmlformats.org/officeDocument/2006/relationships/tags" Target="../tags/tag27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tags" Target="../tags/tag279.xml"/><Relationship Id="rId37" Type="http://schemas.openxmlformats.org/officeDocument/2006/relationships/tags" Target="../tags/tag284.xml"/><Relationship Id="rId40" Type="http://schemas.openxmlformats.org/officeDocument/2006/relationships/tags" Target="../tags/tag287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tags" Target="../tags/tag283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tags" Target="../tags/tag278.xml"/><Relationship Id="rId44" Type="http://schemas.openxmlformats.org/officeDocument/2006/relationships/tags" Target="../tags/tag291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Relationship Id="rId43" Type="http://schemas.openxmlformats.org/officeDocument/2006/relationships/tags" Target="../tags/tag290.xml"/><Relationship Id="rId48" Type="http://schemas.openxmlformats.org/officeDocument/2006/relationships/chart" Target="../charts/chart8.xml"/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80.xml"/><Relationship Id="rId38" Type="http://schemas.openxmlformats.org/officeDocument/2006/relationships/tags" Target="../tags/tag285.xml"/><Relationship Id="rId46" Type="http://schemas.openxmlformats.org/officeDocument/2006/relationships/oleObject" Target="../embeddings/oleObject12.bin"/><Relationship Id="rId20" Type="http://schemas.openxmlformats.org/officeDocument/2006/relationships/tags" Target="../tags/tag267.xml"/><Relationship Id="rId41" Type="http://schemas.openxmlformats.org/officeDocument/2006/relationships/tags" Target="../tags/tag28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000" y="2138289"/>
            <a:ext cx="8197850" cy="1710725"/>
          </a:xfrm>
        </p:spPr>
        <p:txBody>
          <a:bodyPr>
            <a:noAutofit/>
          </a:bodyPr>
          <a:lstStyle/>
          <a:p>
            <a:pPr algn="ctr"/>
            <a:r>
              <a:rPr lang="en-GB" sz="3600" noProof="0" dirty="0"/>
              <a:t>Deep decarbonisation of the Dutch heavy industry through electrification of the production of basic materials and transportation fuels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47773" y="4536247"/>
            <a:ext cx="7227191" cy="904687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2400" noProof="0" dirty="0"/>
              <a:t>Toon van Harmelen, Clemens Schneider, Yvonne van Delft, Robert de Kler, Mathieu Baas, Vincent Kamphuis  </a:t>
            </a:r>
          </a:p>
        </p:txBody>
      </p:sp>
      <p:pic>
        <p:nvPicPr>
          <p:cNvPr id="8" name="Picture 7" descr="Afbeeldingsresultaat voor wuppertal institute">
            <a:hlinkClick r:id="rId2"/>
            <a:extLst>
              <a:ext uri="{FF2B5EF4-FFF2-40B4-BE49-F238E27FC236}">
                <a16:creationId xmlns:a16="http://schemas.microsoft.com/office/drawing/2014/main" id="{48F9EA75-D8EF-4387-9160-16CC826B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69" y="5629013"/>
            <a:ext cx="1297646" cy="3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6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E9B1A-99D6-4F43-841D-CEF0EFFD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14000"/>
            <a:ext cx="8575332" cy="1459250"/>
          </a:xfrm>
        </p:spPr>
        <p:txBody>
          <a:bodyPr/>
          <a:lstStyle/>
          <a:p>
            <a:r>
              <a:rPr lang="en-GB" noProof="0" dirty="0"/>
              <a:t>Scenarios: leading indicators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8E0C23-2593-4BA8-B8B7-792C4E70B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C0157B-7EC3-4A22-9889-3DB5D207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62" y="1048608"/>
            <a:ext cx="6844044" cy="4266651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B346E64A-D2D8-4CF0-9B27-2E911B1CF930}"/>
              </a:ext>
            </a:extLst>
          </p:cNvPr>
          <p:cNvSpPr/>
          <p:nvPr/>
        </p:nvSpPr>
        <p:spPr>
          <a:xfrm>
            <a:off x="4755663" y="1312752"/>
            <a:ext cx="3084514" cy="1589025"/>
          </a:xfrm>
          <a:prstGeom prst="roundRect">
            <a:avLst/>
          </a:prstGeom>
          <a:noFill/>
          <a:ln w="38100">
            <a:solidFill>
              <a:srgbClr val="6CBE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108000" rIns="0" rtlCol="0" anchor="t" anchorCtr="0"/>
          <a:lstStyle/>
          <a:p>
            <a:pPr algn="ctr"/>
            <a:r>
              <a:rPr lang="en-GB" sz="1400" b="1" dirty="0">
                <a:solidFill>
                  <a:srgbClr val="92D050"/>
                </a:solidFill>
              </a:rPr>
              <a:t>Scenario All electric  &amp; Big on hydrogen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5280125-799A-42A7-B56F-D73376E46D68}"/>
              </a:ext>
            </a:extLst>
          </p:cNvPr>
          <p:cNvSpPr/>
          <p:nvPr/>
        </p:nvSpPr>
        <p:spPr>
          <a:xfrm>
            <a:off x="4755663" y="2901777"/>
            <a:ext cx="3084514" cy="2246744"/>
          </a:xfrm>
          <a:prstGeom prst="roundRect">
            <a:avLst/>
          </a:prstGeom>
          <a:noFill/>
          <a:ln w="38100">
            <a:solidFill>
              <a:srgbClr val="6CBE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108000" rIns="0" rtlCol="0" anchor="t" anchorCtr="0"/>
          <a:lstStyle/>
          <a:p>
            <a:pPr algn="ctr"/>
            <a:r>
              <a:rPr lang="en-GB" b="1" dirty="0">
                <a:solidFill>
                  <a:srgbClr val="92D050"/>
                </a:solidFill>
              </a:rPr>
              <a:t>Scenario Competition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15E92D58-7C04-435F-A098-3E90F3C21359}"/>
              </a:ext>
            </a:extLst>
          </p:cNvPr>
          <p:cNvSpPr/>
          <p:nvPr/>
        </p:nvSpPr>
        <p:spPr>
          <a:xfrm>
            <a:off x="1747318" y="2901777"/>
            <a:ext cx="3008347" cy="2225741"/>
          </a:xfrm>
          <a:prstGeom prst="roundRect">
            <a:avLst/>
          </a:prstGeom>
          <a:noFill/>
          <a:ln w="38100">
            <a:solidFill>
              <a:srgbClr val="6CBE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t" anchorCtr="0"/>
          <a:lstStyle/>
          <a:p>
            <a:pPr algn="ctr"/>
            <a:r>
              <a:rPr lang="en-GB" b="1" dirty="0">
                <a:solidFill>
                  <a:srgbClr val="92D050"/>
                </a:solidFill>
              </a:rPr>
              <a:t>Current situation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F027922-9576-489B-9DCF-401FDB7E8AA5}"/>
              </a:ext>
            </a:extLst>
          </p:cNvPr>
          <p:cNvSpPr/>
          <p:nvPr/>
        </p:nvSpPr>
        <p:spPr>
          <a:xfrm>
            <a:off x="4755664" y="943761"/>
            <a:ext cx="3553369" cy="420476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none" lIns="0" tIns="0" rIns="0" bIns="0" rtlCol="0" anchor="t" anchorCtr="0"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This study: Deep decarbonisation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A68A4-E9C0-4C74-9AFD-6B5B78E97FAA}"/>
              </a:ext>
            </a:extLst>
          </p:cNvPr>
          <p:cNvSpPr txBox="1"/>
          <p:nvPr/>
        </p:nvSpPr>
        <p:spPr>
          <a:xfrm>
            <a:off x="878562" y="5346051"/>
            <a:ext cx="743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Indicators give insight in the transition process towards electrification. Based on the TNO study “Electrification options for the Port of Rotterdam”, a </a:t>
            </a:r>
            <a:r>
              <a:rPr lang="nl-NL" sz="1600" dirty="0"/>
              <a:t>case </a:t>
            </a:r>
            <a:r>
              <a:rPr lang="nl-NL" sz="1600" dirty="0" err="1"/>
              <a:t>study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Smart Port </a:t>
            </a:r>
            <a:r>
              <a:rPr lang="nl-NL" sz="1600" dirty="0" err="1"/>
              <a:t>by</a:t>
            </a:r>
            <a:r>
              <a:rPr lang="nl-NL" sz="1600" dirty="0"/>
              <a:t> Robert de Kler et al. 2017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85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>
            <a:extLst>
              <a:ext uri="{FF2B5EF4-FFF2-40B4-BE49-F238E27FC236}">
                <a16:creationId xmlns:a16="http://schemas.microsoft.com/office/drawing/2014/main" id="{0D7B8785-5976-4116-B224-6DDC73A728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14964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2" name="Object 41" hidden="1">
                        <a:extLst>
                          <a:ext uri="{FF2B5EF4-FFF2-40B4-BE49-F238E27FC236}">
                            <a16:creationId xmlns:a16="http://schemas.microsoft.com/office/drawing/2014/main" id="{0D7B8785-5976-4116-B224-6DDC73A72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78196B-0CD7-43FD-B1FB-80FEE87D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14000"/>
            <a:ext cx="8203058" cy="1007322"/>
          </a:xfrm>
        </p:spPr>
        <p:txBody>
          <a:bodyPr/>
          <a:lstStyle/>
          <a:p>
            <a:r>
              <a:rPr lang="en-GB" noProof="0" dirty="0"/>
              <a:t>Current situation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C2353-24CD-4F2B-8F4E-56DAE2D42E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BD5BDF7-1910-49FC-8DB5-EE6F7C8DCFA3}"/>
              </a:ext>
            </a:extLst>
          </p:cNvPr>
          <p:cNvSpPr txBox="1"/>
          <p:nvPr/>
        </p:nvSpPr>
        <p:spPr>
          <a:xfrm>
            <a:off x="51651" y="1621928"/>
            <a:ext cx="7310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Carbon source</a:t>
            </a:r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r>
              <a:rPr lang="en-GB" sz="1000"/>
              <a:t>Energy source</a:t>
            </a:r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r>
              <a:rPr lang="en-GB" sz="1000"/>
              <a:t>Industry</a:t>
            </a:r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r>
              <a:rPr lang="en-GB" sz="1000"/>
              <a:t>Products &amp; Markets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24144E00-20F4-40B6-B38D-B21FDB5B6419}"/>
              </a:ext>
            </a:extLst>
          </p:cNvPr>
          <p:cNvSpPr txBox="1"/>
          <p:nvPr/>
        </p:nvSpPr>
        <p:spPr>
          <a:xfrm>
            <a:off x="4827904" y="1117998"/>
            <a:ext cx="30821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/>
          </a:p>
          <a:p>
            <a:r>
              <a:rPr lang="en-GB" sz="1600" b="1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Basic Chemicals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Olefins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Ammonia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Chlorine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Metal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Iron &amp; steel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Minerals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Glass &amp; ceramics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Paper &amp; pulp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r>
              <a:rPr lang="en-GB" sz="1600" b="1"/>
              <a:t>Transport Fuels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Road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Aviation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Navigation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B2A7D6D-DCCD-4184-9132-3F992F55964E}"/>
              </a:ext>
            </a:extLst>
          </p:cNvPr>
          <p:cNvGrpSpPr/>
          <p:nvPr/>
        </p:nvGrpSpPr>
        <p:grpSpPr>
          <a:xfrm>
            <a:off x="725969" y="1032059"/>
            <a:ext cx="2700282" cy="4736649"/>
            <a:chOff x="952472" y="1107560"/>
            <a:chExt cx="2700282" cy="473664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D959129-25FE-427E-AC00-14C01FC4C663}"/>
                </a:ext>
              </a:extLst>
            </p:cNvPr>
            <p:cNvGrpSpPr/>
            <p:nvPr/>
          </p:nvGrpSpPr>
          <p:grpSpPr>
            <a:xfrm>
              <a:off x="2432784" y="1539401"/>
              <a:ext cx="702005" cy="761668"/>
              <a:chOff x="2492859" y="1490165"/>
              <a:chExt cx="781814" cy="877455"/>
            </a:xfrm>
          </p:grpSpPr>
          <p:pic>
            <p:nvPicPr>
              <p:cNvPr id="15" name="Afbeelding 143">
                <a:extLst>
                  <a:ext uri="{FF2B5EF4-FFF2-40B4-BE49-F238E27FC236}">
                    <a16:creationId xmlns:a16="http://schemas.microsoft.com/office/drawing/2014/main" id="{55DEDE0D-527C-4B8C-A650-34DCB27429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278" t="7673" r="18630" b="5880"/>
              <a:stretch/>
            </p:blipFill>
            <p:spPr>
              <a:xfrm>
                <a:off x="2572668" y="1490165"/>
                <a:ext cx="609944" cy="877455"/>
              </a:xfrm>
              <a:prstGeom prst="rect">
                <a:avLst/>
              </a:prstGeom>
            </p:spPr>
          </p:pic>
          <p:sp>
            <p:nvSpPr>
              <p:cNvPr id="21" name="Tekstvak 172">
                <a:extLst>
                  <a:ext uri="{FF2B5EF4-FFF2-40B4-BE49-F238E27FC236}">
                    <a16:creationId xmlns:a16="http://schemas.microsoft.com/office/drawing/2014/main" id="{F14D8DA1-8DCA-4B18-88DF-03B08409F9FA}"/>
                  </a:ext>
                </a:extLst>
              </p:cNvPr>
              <p:cNvSpPr txBox="1"/>
              <p:nvPr/>
            </p:nvSpPr>
            <p:spPr>
              <a:xfrm>
                <a:off x="2492859" y="1837532"/>
                <a:ext cx="78181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GB" sz="1350" dirty="0">
                    <a:solidFill>
                      <a:prstClr val="white"/>
                    </a:solidFill>
                    <a:latin typeface="Calibri" panose="020F0502020204030204"/>
                  </a:rPr>
                  <a:t>fossil</a:t>
                </a:r>
              </a:p>
            </p:txBody>
          </p:sp>
        </p:grpSp>
        <p:grpSp>
          <p:nvGrpSpPr>
            <p:cNvPr id="32" name="Groep 185">
              <a:extLst>
                <a:ext uri="{FF2B5EF4-FFF2-40B4-BE49-F238E27FC236}">
                  <a16:creationId xmlns:a16="http://schemas.microsoft.com/office/drawing/2014/main" id="{2FA49A43-A31D-4FF8-8DDB-27CBAF8E9BF6}"/>
                </a:ext>
              </a:extLst>
            </p:cNvPr>
            <p:cNvGrpSpPr/>
            <p:nvPr/>
          </p:nvGrpSpPr>
          <p:grpSpPr>
            <a:xfrm>
              <a:off x="1829479" y="1689694"/>
              <a:ext cx="425346" cy="502201"/>
              <a:chOff x="7783472" y="1927168"/>
              <a:chExt cx="425346" cy="502201"/>
            </a:xfrm>
            <a:solidFill>
              <a:schemeClr val="bg1"/>
            </a:solidFill>
          </p:grpSpPr>
          <p:cxnSp>
            <p:nvCxnSpPr>
              <p:cNvPr id="33" name="Rechte verbindingslijn met pijl 186">
                <a:extLst>
                  <a:ext uri="{FF2B5EF4-FFF2-40B4-BE49-F238E27FC236}">
                    <a16:creationId xmlns:a16="http://schemas.microsoft.com/office/drawing/2014/main" id="{E8610D00-A6B9-4A5E-A6B2-41A5DCC910E8}"/>
                  </a:ext>
                </a:extLst>
              </p:cNvPr>
              <p:cNvCxnSpPr/>
              <p:nvPr/>
            </p:nvCxnSpPr>
            <p:spPr>
              <a:xfrm flipV="1">
                <a:off x="7976003" y="2216326"/>
                <a:ext cx="0" cy="213043"/>
              </a:xfrm>
              <a:prstGeom prst="straightConnector1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4" name="Ovaal 187">
                <a:extLst>
                  <a:ext uri="{FF2B5EF4-FFF2-40B4-BE49-F238E27FC236}">
                    <a16:creationId xmlns:a16="http://schemas.microsoft.com/office/drawing/2014/main" id="{E1910311-3CBE-4219-91FE-3532BBEE501F}"/>
                  </a:ext>
                </a:extLst>
              </p:cNvPr>
              <p:cNvSpPr/>
              <p:nvPr/>
            </p:nvSpPr>
            <p:spPr>
              <a:xfrm>
                <a:off x="7783472" y="1927168"/>
                <a:ext cx="425346" cy="294435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</a:t>
                </a:r>
                <a:r>
                  <a:rPr kumimoji="0" lang="en-US" sz="135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pic>
          <p:nvPicPr>
            <p:cNvPr id="133" name="Afbeelding 159">
              <a:extLst>
                <a:ext uri="{FF2B5EF4-FFF2-40B4-BE49-F238E27FC236}">
                  <a16:creationId xmlns:a16="http://schemas.microsoft.com/office/drawing/2014/main" id="{18B2C0BF-7735-4198-A36A-E1A5928C7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515" y="3679518"/>
              <a:ext cx="542558" cy="836848"/>
            </a:xfrm>
            <a:prstGeom prst="rect">
              <a:avLst/>
            </a:prstGeom>
          </p:spPr>
        </p:pic>
        <p:pic>
          <p:nvPicPr>
            <p:cNvPr id="134" name="Afbeelding 146" descr="Fabriek">
              <a:extLst>
                <a:ext uri="{FF2B5EF4-FFF2-40B4-BE49-F238E27FC236}">
                  <a16:creationId xmlns:a16="http://schemas.microsoft.com/office/drawing/2014/main" id="{FB7B4BDB-EB37-45E2-87A1-E317DD331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36710" y="3643705"/>
              <a:ext cx="609944" cy="98666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57F8C5-B5E3-4467-9E81-B3EE44EC5007}"/>
                </a:ext>
              </a:extLst>
            </p:cNvPr>
            <p:cNvGrpSpPr/>
            <p:nvPr/>
          </p:nvGrpSpPr>
          <p:grpSpPr>
            <a:xfrm>
              <a:off x="1024623" y="5049027"/>
              <a:ext cx="2614885" cy="689121"/>
              <a:chOff x="1024623" y="5049027"/>
              <a:chExt cx="2614885" cy="689121"/>
            </a:xfrm>
          </p:grpSpPr>
          <p:pic>
            <p:nvPicPr>
              <p:cNvPr id="47" name="Graphic 46" descr="Box">
                <a:extLst>
                  <a:ext uri="{FF2B5EF4-FFF2-40B4-BE49-F238E27FC236}">
                    <a16:creationId xmlns:a16="http://schemas.microsoft.com/office/drawing/2014/main" id="{891D0540-0110-4837-85EF-E2A132DDB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2520498" y="5222042"/>
                <a:ext cx="444747" cy="444747"/>
              </a:xfrm>
              <a:prstGeom prst="rect">
                <a:avLst/>
              </a:prstGeom>
            </p:spPr>
          </p:pic>
          <p:pic>
            <p:nvPicPr>
              <p:cNvPr id="48" name="Graphic 47" descr="Box trolley">
                <a:extLst>
                  <a:ext uri="{FF2B5EF4-FFF2-40B4-BE49-F238E27FC236}">
                    <a16:creationId xmlns:a16="http://schemas.microsoft.com/office/drawing/2014/main" id="{4C6D1FF3-F61E-49D8-A7D9-98720FC6E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3194761" y="5186741"/>
                <a:ext cx="444747" cy="444747"/>
              </a:xfrm>
              <a:prstGeom prst="rect">
                <a:avLst/>
              </a:prstGeom>
            </p:spPr>
          </p:pic>
          <p:pic>
            <p:nvPicPr>
              <p:cNvPr id="49" name="Graphic 48" descr="Shopping bag">
                <a:extLst>
                  <a:ext uri="{FF2B5EF4-FFF2-40B4-BE49-F238E27FC236}">
                    <a16:creationId xmlns:a16="http://schemas.microsoft.com/office/drawing/2014/main" id="{424A0A93-7D5F-4EBC-953A-2DB82014A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2847420" y="5186741"/>
                <a:ext cx="444747" cy="444747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D047979-3F97-4DFC-B063-7A082CD48CAE}"/>
                  </a:ext>
                </a:extLst>
              </p:cNvPr>
              <p:cNvGrpSpPr/>
              <p:nvPr/>
            </p:nvGrpSpPr>
            <p:grpSpPr>
              <a:xfrm>
                <a:off x="1024623" y="5049027"/>
                <a:ext cx="2560371" cy="689121"/>
                <a:chOff x="1024623" y="5049027"/>
                <a:chExt cx="2560371" cy="689121"/>
              </a:xfrm>
            </p:grpSpPr>
            <p:pic>
              <p:nvPicPr>
                <p:cNvPr id="135" name="Afbeelding 144" descr="Vliegtuig">
                  <a:extLst>
                    <a:ext uri="{FF2B5EF4-FFF2-40B4-BE49-F238E27FC236}">
                      <a16:creationId xmlns:a16="http://schemas.microsoft.com/office/drawing/2014/main" id="{FF9922E2-5994-41B8-B6E4-7B17EDAEE1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530739" y="5165484"/>
                  <a:ext cx="444132" cy="444132"/>
                </a:xfrm>
                <a:prstGeom prst="rect">
                  <a:avLst/>
                </a:prstGeom>
              </p:spPr>
            </p:pic>
            <p:pic>
              <p:nvPicPr>
                <p:cNvPr id="136" name="Afbeelding 145" descr="Vrachtwagen">
                  <a:extLst>
                    <a:ext uri="{FF2B5EF4-FFF2-40B4-BE49-F238E27FC236}">
                      <a16:creationId xmlns:a16="http://schemas.microsoft.com/office/drawing/2014/main" id="{51C39470-42D4-447A-8932-AEE2B0D48E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5184" y="5290695"/>
                  <a:ext cx="444132" cy="444132"/>
                </a:xfrm>
                <a:prstGeom prst="rect">
                  <a:avLst/>
                </a:prstGeom>
              </p:spPr>
            </p:pic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77D724DC-67E5-41DD-8EF6-A0492B9A4D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115486" y="5207614"/>
                  <a:ext cx="402002" cy="402002"/>
                </a:xfrm>
                <a:prstGeom prst="rect">
                  <a:avLst/>
                </a:prstGeom>
              </p:spPr>
            </p:pic>
            <p:pic>
              <p:nvPicPr>
                <p:cNvPr id="138" name="Picture 3" descr="C:\Users\horssenav\AppData\Local\Microsoft\Windows\Temporary Internet Files\Content.IE5\SAC2ICM3\Car_pictogram.svg[1].png">
                  <a:extLst>
                    <a:ext uri="{FF2B5EF4-FFF2-40B4-BE49-F238E27FC236}">
                      <a16:creationId xmlns:a16="http://schemas.microsoft.com/office/drawing/2014/main" id="{67975CD0-B2EE-40BD-939A-F21FD0DD92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5184" y="5174235"/>
                  <a:ext cx="421942" cy="19481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108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BCD310E8-D896-4981-878B-790D777CBFE9}"/>
                    </a:ext>
                  </a:extLst>
                </p:cNvPr>
                <p:cNvSpPr/>
                <p:nvPr/>
              </p:nvSpPr>
              <p:spPr>
                <a:xfrm>
                  <a:off x="1024623" y="5049027"/>
                  <a:ext cx="1455398" cy="685800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50D5A984-7B5E-4209-AD9F-224E06627E08}"/>
                    </a:ext>
                  </a:extLst>
                </p:cNvPr>
                <p:cNvSpPr/>
                <p:nvPr/>
              </p:nvSpPr>
              <p:spPr>
                <a:xfrm>
                  <a:off x="2549924" y="5052348"/>
                  <a:ext cx="1035070" cy="685800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D25D434-258E-4ADF-BA9A-82040D99EBFF}"/>
                </a:ext>
              </a:extLst>
            </p:cNvPr>
            <p:cNvSpPr/>
            <p:nvPr/>
          </p:nvSpPr>
          <p:spPr>
            <a:xfrm>
              <a:off x="952473" y="1476138"/>
              <a:ext cx="2700281" cy="4368071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3"/>
                </a:solidFill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77E02E6-535F-41EE-9070-6AE2215C782C}"/>
                </a:ext>
              </a:extLst>
            </p:cNvPr>
            <p:cNvSpPr txBox="1"/>
            <p:nvPr/>
          </p:nvSpPr>
          <p:spPr>
            <a:xfrm>
              <a:off x="952472" y="1107560"/>
              <a:ext cx="270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Current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87A41399-9706-4D38-8C0C-BA7D1F2EC909}"/>
                </a:ext>
              </a:extLst>
            </p:cNvPr>
            <p:cNvSpPr/>
            <p:nvPr/>
          </p:nvSpPr>
          <p:spPr>
            <a:xfrm>
              <a:off x="2127624" y="3639681"/>
              <a:ext cx="1295262" cy="92022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3"/>
                </a:solidFill>
              </a:endParaRPr>
            </a:p>
          </p:txBody>
        </p:sp>
        <p:cxnSp>
          <p:nvCxnSpPr>
            <p:cNvPr id="209" name="Rechte verbindingslijn 165">
              <a:extLst>
                <a:ext uri="{FF2B5EF4-FFF2-40B4-BE49-F238E27FC236}">
                  <a16:creationId xmlns:a16="http://schemas.microsoft.com/office/drawing/2014/main" id="{9ED71B56-D77E-43B6-B4E8-5047FDAA6E91}"/>
                </a:ext>
              </a:extLst>
            </p:cNvPr>
            <p:cNvCxnSpPr>
              <a:cxnSpLocks/>
              <a:stCxn id="15" idx="2"/>
              <a:endCxn id="205" idx="0"/>
            </p:cNvCxnSpPr>
            <p:nvPr/>
          </p:nvCxnSpPr>
          <p:spPr>
            <a:xfrm flipH="1">
              <a:off x="2775255" y="2301069"/>
              <a:ext cx="3031" cy="13386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228" name="Verbindingslijn: gebogen 171">
              <a:extLst>
                <a:ext uri="{FF2B5EF4-FFF2-40B4-BE49-F238E27FC236}">
                  <a16:creationId xmlns:a16="http://schemas.microsoft.com/office/drawing/2014/main" id="{832BEF90-064D-4F2E-B409-40D09CC73F6F}"/>
                </a:ext>
              </a:extLst>
            </p:cNvPr>
            <p:cNvCxnSpPr>
              <a:cxnSpLocks/>
              <a:stCxn id="15" idx="2"/>
              <a:endCxn id="229" idx="3"/>
            </p:cNvCxnSpPr>
            <p:nvPr/>
          </p:nvCxnSpPr>
          <p:spPr>
            <a:xfrm rot="5400000">
              <a:off x="2051073" y="2242918"/>
              <a:ext cx="669063" cy="785365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pic>
          <p:nvPicPr>
            <p:cNvPr id="229" name="Picture 2" descr="C:\Users\horssenav\AppData\Local\Microsoft\Windows\Temporary Internet Files\Content.IE5\9SLYQHTC\120px-Powerplant_icon.svg[1].png">
              <a:extLst>
                <a:ext uri="{FF2B5EF4-FFF2-40B4-BE49-F238E27FC236}">
                  <a16:creationId xmlns:a16="http://schemas.microsoft.com/office/drawing/2014/main" id="{202B4115-BC22-487E-BB02-5F463E385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914" y="2604628"/>
              <a:ext cx="731007" cy="73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3" name="Verbindingslijn: gebogen 171">
              <a:extLst>
                <a:ext uri="{FF2B5EF4-FFF2-40B4-BE49-F238E27FC236}">
                  <a16:creationId xmlns:a16="http://schemas.microsoft.com/office/drawing/2014/main" id="{90B236C8-4CF8-4EA0-86CA-13F200F23A9A}"/>
                </a:ext>
              </a:extLst>
            </p:cNvPr>
            <p:cNvCxnSpPr>
              <a:cxnSpLocks/>
              <a:stCxn id="229" idx="2"/>
              <a:endCxn id="205" idx="1"/>
            </p:cNvCxnSpPr>
            <p:nvPr/>
          </p:nvCxnSpPr>
          <p:spPr>
            <a:xfrm rot="16200000" flipH="1">
              <a:off x="1495443" y="3467610"/>
              <a:ext cx="764157" cy="500206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236" name="Verbindingslijn: gebogen 171">
              <a:extLst>
                <a:ext uri="{FF2B5EF4-FFF2-40B4-BE49-F238E27FC236}">
                  <a16:creationId xmlns:a16="http://schemas.microsoft.com/office/drawing/2014/main" id="{F737B556-E106-457E-B135-3C4C8EA142A0}"/>
                </a:ext>
              </a:extLst>
            </p:cNvPr>
            <p:cNvCxnSpPr>
              <a:cxnSpLocks/>
              <a:stCxn id="205" idx="2"/>
              <a:endCxn id="139" idx="0"/>
            </p:cNvCxnSpPr>
            <p:nvPr/>
          </p:nvCxnSpPr>
          <p:spPr>
            <a:xfrm rot="5400000">
              <a:off x="2019227" y="4292999"/>
              <a:ext cx="489124" cy="1022933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239" name="Verbindingslijn: gebogen 171">
              <a:extLst>
                <a:ext uri="{FF2B5EF4-FFF2-40B4-BE49-F238E27FC236}">
                  <a16:creationId xmlns:a16="http://schemas.microsoft.com/office/drawing/2014/main" id="{CE0A5125-6466-4EE7-88B1-9E6C66C6E2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36333" y="4798239"/>
              <a:ext cx="484068" cy="1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254" name="Groep 1">
              <a:extLst>
                <a:ext uri="{FF2B5EF4-FFF2-40B4-BE49-F238E27FC236}">
                  <a16:creationId xmlns:a16="http://schemas.microsoft.com/office/drawing/2014/main" id="{18825425-98DD-4BF5-B793-AB72B43FFC55}"/>
                </a:ext>
              </a:extLst>
            </p:cNvPr>
            <p:cNvGrpSpPr/>
            <p:nvPr/>
          </p:nvGrpSpPr>
          <p:grpSpPr>
            <a:xfrm>
              <a:off x="1661065" y="2301068"/>
              <a:ext cx="381087" cy="385581"/>
              <a:chOff x="7783472" y="1927168"/>
              <a:chExt cx="425346" cy="502201"/>
            </a:xfrm>
            <a:solidFill>
              <a:schemeClr val="accent5"/>
            </a:solidFill>
          </p:grpSpPr>
          <p:cxnSp>
            <p:nvCxnSpPr>
              <p:cNvPr id="255" name="Rechte verbindingslijn met pijl 151">
                <a:extLst>
                  <a:ext uri="{FF2B5EF4-FFF2-40B4-BE49-F238E27FC236}">
                    <a16:creationId xmlns:a16="http://schemas.microsoft.com/office/drawing/2014/main" id="{D54D7B5F-B833-4347-85D2-9D70D5A4B62B}"/>
                  </a:ext>
                </a:extLst>
              </p:cNvPr>
              <p:cNvCxnSpPr/>
              <p:nvPr/>
            </p:nvCxnSpPr>
            <p:spPr>
              <a:xfrm flipV="1">
                <a:off x="7976003" y="2216326"/>
                <a:ext cx="0" cy="213043"/>
              </a:xfrm>
              <a:prstGeom prst="straightConnector1">
                <a:avLst/>
              </a:prstGeom>
              <a:grpFill/>
              <a:ln w="635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6" name="Ovaal 152">
                <a:extLst>
                  <a:ext uri="{FF2B5EF4-FFF2-40B4-BE49-F238E27FC236}">
                    <a16:creationId xmlns:a16="http://schemas.microsoft.com/office/drawing/2014/main" id="{03205173-1C0A-4DDA-8BD8-D550710FE160}"/>
                  </a:ext>
                </a:extLst>
              </p:cNvPr>
              <p:cNvSpPr/>
              <p:nvPr/>
            </p:nvSpPr>
            <p:spPr>
              <a:xfrm>
                <a:off x="7783472" y="1927168"/>
                <a:ext cx="425346" cy="29443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</a:t>
                </a:r>
                <a:r>
                  <a:rPr kumimoji="0" lang="en-US" sz="135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257" name="Groep 1">
              <a:extLst>
                <a:ext uri="{FF2B5EF4-FFF2-40B4-BE49-F238E27FC236}">
                  <a16:creationId xmlns:a16="http://schemas.microsoft.com/office/drawing/2014/main" id="{FF8B566F-5742-4E9D-99CD-90283BC2BBB0}"/>
                </a:ext>
              </a:extLst>
            </p:cNvPr>
            <p:cNvGrpSpPr/>
            <p:nvPr/>
          </p:nvGrpSpPr>
          <p:grpSpPr>
            <a:xfrm>
              <a:off x="3022579" y="3245347"/>
              <a:ext cx="381087" cy="385581"/>
              <a:chOff x="7783472" y="1927168"/>
              <a:chExt cx="425346" cy="502201"/>
            </a:xfrm>
            <a:solidFill>
              <a:schemeClr val="accent5"/>
            </a:solidFill>
          </p:grpSpPr>
          <p:cxnSp>
            <p:nvCxnSpPr>
              <p:cNvPr id="258" name="Rechte verbindingslijn met pijl 151">
                <a:extLst>
                  <a:ext uri="{FF2B5EF4-FFF2-40B4-BE49-F238E27FC236}">
                    <a16:creationId xmlns:a16="http://schemas.microsoft.com/office/drawing/2014/main" id="{89E522B7-16D9-4C9C-9213-E30E56B4E753}"/>
                  </a:ext>
                </a:extLst>
              </p:cNvPr>
              <p:cNvCxnSpPr/>
              <p:nvPr/>
            </p:nvCxnSpPr>
            <p:spPr>
              <a:xfrm flipV="1">
                <a:off x="7976003" y="2216326"/>
                <a:ext cx="0" cy="213043"/>
              </a:xfrm>
              <a:prstGeom prst="straightConnector1">
                <a:avLst/>
              </a:prstGeom>
              <a:grpFill/>
              <a:ln w="635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9" name="Ovaal 152">
                <a:extLst>
                  <a:ext uri="{FF2B5EF4-FFF2-40B4-BE49-F238E27FC236}">
                    <a16:creationId xmlns:a16="http://schemas.microsoft.com/office/drawing/2014/main" id="{A0F0E3B1-781D-4DB5-993D-97FC807466EB}"/>
                  </a:ext>
                </a:extLst>
              </p:cNvPr>
              <p:cNvSpPr/>
              <p:nvPr/>
            </p:nvSpPr>
            <p:spPr>
              <a:xfrm>
                <a:off x="7783472" y="1927168"/>
                <a:ext cx="425346" cy="29443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</a:t>
                </a:r>
                <a:r>
                  <a:rPr kumimoji="0" lang="en-US" sz="135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260" name="Groep 1">
              <a:extLst>
                <a:ext uri="{FF2B5EF4-FFF2-40B4-BE49-F238E27FC236}">
                  <a16:creationId xmlns:a16="http://schemas.microsoft.com/office/drawing/2014/main" id="{21A6C161-711C-43F9-A294-1E7D8DD8876F}"/>
                </a:ext>
              </a:extLst>
            </p:cNvPr>
            <p:cNvGrpSpPr/>
            <p:nvPr/>
          </p:nvGrpSpPr>
          <p:grpSpPr>
            <a:xfrm>
              <a:off x="1061474" y="4659069"/>
              <a:ext cx="381087" cy="385581"/>
              <a:chOff x="7783472" y="1927168"/>
              <a:chExt cx="425346" cy="502201"/>
            </a:xfrm>
            <a:solidFill>
              <a:schemeClr val="accent5"/>
            </a:solidFill>
          </p:grpSpPr>
          <p:cxnSp>
            <p:nvCxnSpPr>
              <p:cNvPr id="261" name="Rechte verbindingslijn met pijl 151">
                <a:extLst>
                  <a:ext uri="{FF2B5EF4-FFF2-40B4-BE49-F238E27FC236}">
                    <a16:creationId xmlns:a16="http://schemas.microsoft.com/office/drawing/2014/main" id="{4C69F6EC-6854-4235-9534-7DD3A1DD5C43}"/>
                  </a:ext>
                </a:extLst>
              </p:cNvPr>
              <p:cNvCxnSpPr/>
              <p:nvPr/>
            </p:nvCxnSpPr>
            <p:spPr>
              <a:xfrm flipV="1">
                <a:off x="7976003" y="2216326"/>
                <a:ext cx="0" cy="213043"/>
              </a:xfrm>
              <a:prstGeom prst="straightConnector1">
                <a:avLst/>
              </a:prstGeom>
              <a:grpFill/>
              <a:ln w="635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62" name="Ovaal 152">
                <a:extLst>
                  <a:ext uri="{FF2B5EF4-FFF2-40B4-BE49-F238E27FC236}">
                    <a16:creationId xmlns:a16="http://schemas.microsoft.com/office/drawing/2014/main" id="{519EF006-C97C-4FCA-AC37-2FD957AB63D9}"/>
                  </a:ext>
                </a:extLst>
              </p:cNvPr>
              <p:cNvSpPr/>
              <p:nvPr/>
            </p:nvSpPr>
            <p:spPr>
              <a:xfrm>
                <a:off x="7783472" y="1927168"/>
                <a:ext cx="425346" cy="29443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</a:t>
                </a:r>
                <a:r>
                  <a:rPr kumimoji="0" lang="en-US" sz="135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486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>
            <a:extLst>
              <a:ext uri="{FF2B5EF4-FFF2-40B4-BE49-F238E27FC236}">
                <a16:creationId xmlns:a16="http://schemas.microsoft.com/office/drawing/2014/main" id="{0D7B8785-5976-4116-B224-6DDC73A728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993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2" name="Object 41" hidden="1">
                        <a:extLst>
                          <a:ext uri="{FF2B5EF4-FFF2-40B4-BE49-F238E27FC236}">
                            <a16:creationId xmlns:a16="http://schemas.microsoft.com/office/drawing/2014/main" id="{0D7B8785-5976-4116-B224-6DDC73A72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Cilinder 67">
            <a:extLst>
              <a:ext uri="{FF2B5EF4-FFF2-40B4-BE49-F238E27FC236}">
                <a16:creationId xmlns:a16="http://schemas.microsoft.com/office/drawing/2014/main" id="{4FC85E5B-1173-4DE1-9BCE-012FB41C2D11}"/>
              </a:ext>
            </a:extLst>
          </p:cNvPr>
          <p:cNvSpPr/>
          <p:nvPr/>
        </p:nvSpPr>
        <p:spPr>
          <a:xfrm>
            <a:off x="2243100" y="3760953"/>
            <a:ext cx="156733" cy="210301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>
                <a:solidFill>
                  <a:srgbClr val="993300"/>
                </a:solidFill>
              </a:rPr>
              <a:t>H</a:t>
            </a:r>
            <a:r>
              <a:rPr lang="nl-NL" sz="500" baseline="-25000" dirty="0">
                <a:solidFill>
                  <a:srgbClr val="99330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8196B-0CD7-43FD-B1FB-80FEE87D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What-if scenarios A, B and 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C2353-24CD-4F2B-8F4E-56DAE2D42E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12</a:t>
            </a:fld>
            <a:endParaRPr lang="nl-NL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5327F0F-F28C-41EF-AC87-F877201B2835}"/>
              </a:ext>
            </a:extLst>
          </p:cNvPr>
          <p:cNvGrpSpPr/>
          <p:nvPr/>
        </p:nvGrpSpPr>
        <p:grpSpPr>
          <a:xfrm>
            <a:off x="793160" y="2593124"/>
            <a:ext cx="781424" cy="781424"/>
            <a:chOff x="592886" y="1516168"/>
            <a:chExt cx="781424" cy="781424"/>
          </a:xfrm>
        </p:grpSpPr>
        <p:pic>
          <p:nvPicPr>
            <p:cNvPr id="47" name="Afbeelding 149">
              <a:extLst>
                <a:ext uri="{FF2B5EF4-FFF2-40B4-BE49-F238E27FC236}">
                  <a16:creationId xmlns:a16="http://schemas.microsoft.com/office/drawing/2014/main" id="{DE600D66-9268-44BD-BDE5-99A2E8DDB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92886" y="1516168"/>
              <a:ext cx="781424" cy="781424"/>
            </a:xfrm>
            <a:prstGeom prst="rect">
              <a:avLst/>
            </a:prstGeom>
          </p:spPr>
        </p:pic>
        <p:cxnSp>
          <p:nvCxnSpPr>
            <p:cNvPr id="35" name="Rechte verbindingslijn 165">
              <a:extLst>
                <a:ext uri="{FF2B5EF4-FFF2-40B4-BE49-F238E27FC236}">
                  <a16:creationId xmlns:a16="http://schemas.microsoft.com/office/drawing/2014/main" id="{8C5F6568-61A3-47FD-A545-761EDEDCF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979" y="2268550"/>
              <a:ext cx="609487" cy="2793"/>
            </a:xfrm>
            <a:prstGeom prst="line">
              <a:avLst/>
            </a:prstGeom>
            <a:noFill/>
            <a:ln w="381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pic>
        <p:nvPicPr>
          <p:cNvPr id="55" name="Afbeelding 159">
            <a:extLst>
              <a:ext uri="{FF2B5EF4-FFF2-40B4-BE49-F238E27FC236}">
                <a16:creationId xmlns:a16="http://schemas.microsoft.com/office/drawing/2014/main" id="{37B6645F-89EA-4DE0-AF93-953FF2E5ABF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92" y="3630043"/>
            <a:ext cx="542558" cy="836848"/>
          </a:xfrm>
          <a:prstGeom prst="rect">
            <a:avLst/>
          </a:prstGeom>
        </p:spPr>
      </p:pic>
      <p:pic>
        <p:nvPicPr>
          <p:cNvPr id="56" name="Afbeelding 146" descr="Fabriek">
            <a:extLst>
              <a:ext uri="{FF2B5EF4-FFF2-40B4-BE49-F238E27FC236}">
                <a16:creationId xmlns:a16="http://schemas.microsoft.com/office/drawing/2014/main" id="{435A87A1-01FB-4500-8A7A-A011BE95691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0287" y="3594230"/>
            <a:ext cx="609944" cy="98666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BD5BDF7-1910-49FC-8DB5-EE6F7C8DCFA3}"/>
              </a:ext>
            </a:extLst>
          </p:cNvPr>
          <p:cNvSpPr txBox="1"/>
          <p:nvPr/>
        </p:nvSpPr>
        <p:spPr>
          <a:xfrm>
            <a:off x="51651" y="1621928"/>
            <a:ext cx="7310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Carbon source</a:t>
            </a:r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r>
              <a:rPr lang="en-GB" sz="1000"/>
              <a:t>Energy source</a:t>
            </a:r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r>
              <a:rPr lang="en-GB" sz="1000"/>
              <a:t>Industry</a:t>
            </a:r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endParaRPr lang="en-GB" sz="1000"/>
          </a:p>
          <a:p>
            <a:r>
              <a:rPr lang="en-GB" sz="1000"/>
              <a:t>Products &amp; Markets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0D28F97-5347-4618-B98F-CBD18E989B1A}"/>
              </a:ext>
            </a:extLst>
          </p:cNvPr>
          <p:cNvSpPr/>
          <p:nvPr/>
        </p:nvSpPr>
        <p:spPr>
          <a:xfrm>
            <a:off x="730404" y="1421322"/>
            <a:ext cx="2700281" cy="437919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ADE9233-D5A1-4F12-B3D9-0F56C4313B97}"/>
              </a:ext>
            </a:extLst>
          </p:cNvPr>
          <p:cNvSpPr txBox="1"/>
          <p:nvPr/>
        </p:nvSpPr>
        <p:spPr>
          <a:xfrm>
            <a:off x="730404" y="1043366"/>
            <a:ext cx="270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</a:t>
            </a:r>
            <a:r>
              <a:rPr lang="en-US"/>
              <a:t>ll Electric</a:t>
            </a:r>
          </a:p>
        </p:txBody>
      </p:sp>
      <p:cxnSp>
        <p:nvCxnSpPr>
          <p:cNvPr id="182" name="Rechte verbindingslijn 165">
            <a:extLst>
              <a:ext uri="{FF2B5EF4-FFF2-40B4-BE49-F238E27FC236}">
                <a16:creationId xmlns:a16="http://schemas.microsoft.com/office/drawing/2014/main" id="{466E98C1-2413-4080-A734-9A090FEA548F}"/>
              </a:ext>
            </a:extLst>
          </p:cNvPr>
          <p:cNvCxnSpPr>
            <a:cxnSpLocks/>
            <a:endCxn id="183" idx="0"/>
          </p:cNvCxnSpPr>
          <p:nvPr/>
        </p:nvCxnSpPr>
        <p:spPr>
          <a:xfrm rot="16200000" flipH="1">
            <a:off x="1468153" y="2484974"/>
            <a:ext cx="1377154" cy="78839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stealth" w="lg" len="lg"/>
          </a:ln>
          <a:effectLst/>
        </p:spPr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4C9EBE4-3D79-456C-B251-7BDB6B06EC7A}"/>
              </a:ext>
            </a:extLst>
          </p:cNvPr>
          <p:cNvSpPr/>
          <p:nvPr/>
        </p:nvSpPr>
        <p:spPr>
          <a:xfrm>
            <a:off x="1903298" y="3567750"/>
            <a:ext cx="1295262" cy="92022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3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89E298-939B-48C0-9EF4-93E12751BD26}"/>
              </a:ext>
            </a:extLst>
          </p:cNvPr>
          <p:cNvGrpSpPr/>
          <p:nvPr/>
        </p:nvGrpSpPr>
        <p:grpSpPr>
          <a:xfrm>
            <a:off x="2595561" y="1590203"/>
            <a:ext cx="673014" cy="1978034"/>
            <a:chOff x="2595561" y="1590203"/>
            <a:chExt cx="673014" cy="197803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8F38A4-40BE-40EB-9711-BFD651801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97408" y="1590203"/>
              <a:ext cx="571167" cy="571167"/>
            </a:xfrm>
            <a:prstGeom prst="rect">
              <a:avLst/>
            </a:prstGeom>
          </p:spPr>
        </p:pic>
        <p:pic>
          <p:nvPicPr>
            <p:cNvPr id="225" name="Afbeelding 140">
              <a:extLst>
                <a:ext uri="{FF2B5EF4-FFF2-40B4-BE49-F238E27FC236}">
                  <a16:creationId xmlns:a16="http://schemas.microsoft.com/office/drawing/2014/main" id="{288D9537-0217-4B8F-8434-3C016FC2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51143" y="2190165"/>
              <a:ext cx="398337" cy="349958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A775913-F247-4E33-B1EA-30F0024657D9}"/>
                </a:ext>
              </a:extLst>
            </p:cNvPr>
            <p:cNvGrpSpPr/>
            <p:nvPr/>
          </p:nvGrpSpPr>
          <p:grpSpPr>
            <a:xfrm>
              <a:off x="2595561" y="1814542"/>
              <a:ext cx="667157" cy="360139"/>
              <a:chOff x="3648201" y="4693284"/>
              <a:chExt cx="845476" cy="446543"/>
            </a:xfrm>
          </p:grpSpPr>
          <p:cxnSp>
            <p:nvCxnSpPr>
              <p:cNvPr id="68" name="Rechte verbindingslijn 166">
                <a:extLst>
                  <a:ext uri="{FF2B5EF4-FFF2-40B4-BE49-F238E27FC236}">
                    <a16:creationId xmlns:a16="http://schemas.microsoft.com/office/drawing/2014/main" id="{E1F5FE8A-AD9A-4B73-B4D3-B430B56EE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3179" y="5139827"/>
                <a:ext cx="840498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1" name="Tekstvak 172">
                <a:extLst>
                  <a:ext uri="{FF2B5EF4-FFF2-40B4-BE49-F238E27FC236}">
                    <a16:creationId xmlns:a16="http://schemas.microsoft.com/office/drawing/2014/main" id="{6E58717D-2130-4754-8B10-9F2C220DDE7E}"/>
                  </a:ext>
                </a:extLst>
              </p:cNvPr>
              <p:cNvSpPr txBox="1"/>
              <p:nvPr/>
            </p:nvSpPr>
            <p:spPr>
              <a:xfrm>
                <a:off x="3648201" y="4693284"/>
                <a:ext cx="781814" cy="34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GB" sz="1350" dirty="0">
                    <a:solidFill>
                      <a:prstClr val="white"/>
                    </a:solidFill>
                    <a:latin typeface="Calibri" panose="020F0502020204030204"/>
                  </a:rPr>
                  <a:t>waste</a:t>
                </a:r>
              </a:p>
            </p:txBody>
          </p:sp>
        </p:grpSp>
        <p:cxnSp>
          <p:nvCxnSpPr>
            <p:cNvPr id="184" name="Rechte verbindingslijn 165">
              <a:extLst>
                <a:ext uri="{FF2B5EF4-FFF2-40B4-BE49-F238E27FC236}">
                  <a16:creationId xmlns:a16="http://schemas.microsoft.com/office/drawing/2014/main" id="{00AE64F1-D5D7-4273-8DF5-A5010C61B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8225" y="2191081"/>
              <a:ext cx="12700" cy="1377156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tailEnd type="stealth" w="lg" len="lg"/>
            </a:ln>
            <a:effectLst/>
          </p:spPr>
        </p:cxnSp>
      </p:grpSp>
      <p:cxnSp>
        <p:nvCxnSpPr>
          <p:cNvPr id="186" name="Rechte verbindingslijn 165">
            <a:extLst>
              <a:ext uri="{FF2B5EF4-FFF2-40B4-BE49-F238E27FC236}">
                <a16:creationId xmlns:a16="http://schemas.microsoft.com/office/drawing/2014/main" id="{F49B5E22-61AA-46FB-BF14-D87E29C2B021}"/>
              </a:ext>
            </a:extLst>
          </p:cNvPr>
          <p:cNvCxnSpPr>
            <a:cxnSpLocks/>
            <a:stCxn id="47" idx="2"/>
            <a:endCxn id="159" idx="0"/>
          </p:cNvCxnSpPr>
          <p:nvPr/>
        </p:nvCxnSpPr>
        <p:spPr>
          <a:xfrm rot="16200000" flipH="1">
            <a:off x="549480" y="4008940"/>
            <a:ext cx="1613045" cy="34426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190" name="Rechte verbindingslijn 165">
            <a:extLst>
              <a:ext uri="{FF2B5EF4-FFF2-40B4-BE49-F238E27FC236}">
                <a16:creationId xmlns:a16="http://schemas.microsoft.com/office/drawing/2014/main" id="{65AC8D78-3391-4D85-BC13-6F0B994E3FE2}"/>
              </a:ext>
            </a:extLst>
          </p:cNvPr>
          <p:cNvCxnSpPr>
            <a:cxnSpLocks/>
            <a:stCxn id="47" idx="2"/>
            <a:endCxn id="183" idx="1"/>
          </p:cNvCxnSpPr>
          <p:nvPr/>
        </p:nvCxnSpPr>
        <p:spPr>
          <a:xfrm rot="16200000" flipH="1">
            <a:off x="1216929" y="3341491"/>
            <a:ext cx="653313" cy="719426"/>
          </a:xfrm>
          <a:prstGeom prst="bentConnector2">
            <a:avLst/>
          </a:prstGeom>
          <a:noFill/>
          <a:ln w="381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193" name="Rechte verbindingslijn 165">
            <a:extLst>
              <a:ext uri="{FF2B5EF4-FFF2-40B4-BE49-F238E27FC236}">
                <a16:creationId xmlns:a16="http://schemas.microsoft.com/office/drawing/2014/main" id="{FBB4F13A-E892-4EDF-9B24-677DE58D3BED}"/>
              </a:ext>
            </a:extLst>
          </p:cNvPr>
          <p:cNvCxnSpPr>
            <a:cxnSpLocks/>
            <a:stCxn id="183" idx="2"/>
            <a:endCxn id="160" idx="0"/>
          </p:cNvCxnSpPr>
          <p:nvPr/>
        </p:nvCxnSpPr>
        <p:spPr>
          <a:xfrm rot="16200000" flipH="1">
            <a:off x="2445628" y="4593273"/>
            <a:ext cx="502942" cy="29234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stealth" w="lg" len="lg"/>
          </a:ln>
          <a:effectLst/>
        </p:spPr>
      </p:cxnSp>
      <p:grpSp>
        <p:nvGrpSpPr>
          <p:cNvPr id="219" name="Groep 2">
            <a:extLst>
              <a:ext uri="{FF2B5EF4-FFF2-40B4-BE49-F238E27FC236}">
                <a16:creationId xmlns:a16="http://schemas.microsoft.com/office/drawing/2014/main" id="{D2BB2656-3687-46C3-BE1D-79CC3F0D4CD5}"/>
              </a:ext>
            </a:extLst>
          </p:cNvPr>
          <p:cNvGrpSpPr/>
          <p:nvPr/>
        </p:nvGrpSpPr>
        <p:grpSpPr>
          <a:xfrm>
            <a:off x="1565043" y="1711717"/>
            <a:ext cx="647703" cy="537315"/>
            <a:chOff x="223961" y="2078693"/>
            <a:chExt cx="1110547" cy="754643"/>
          </a:xfrm>
        </p:grpSpPr>
        <p:pic>
          <p:nvPicPr>
            <p:cNvPr id="220" name="Afbeelding 147" descr="Loofboom">
              <a:extLst>
                <a:ext uri="{FF2B5EF4-FFF2-40B4-BE49-F238E27FC236}">
                  <a16:creationId xmlns:a16="http://schemas.microsoft.com/office/drawing/2014/main" id="{2B45FA9D-BEF7-4279-AB52-5EFBCEB51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3961" y="2078693"/>
              <a:ext cx="685800" cy="685800"/>
            </a:xfrm>
            <a:prstGeom prst="rect">
              <a:avLst/>
            </a:prstGeom>
          </p:spPr>
        </p:pic>
        <p:pic>
          <p:nvPicPr>
            <p:cNvPr id="221" name="Afbeelding 148" descr="Blad">
              <a:extLst>
                <a:ext uri="{FF2B5EF4-FFF2-40B4-BE49-F238E27FC236}">
                  <a16:creationId xmlns:a16="http://schemas.microsoft.com/office/drawing/2014/main" id="{5FB1D37E-BBB8-47FE-9281-066C41F63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48708" y="2147536"/>
              <a:ext cx="685800" cy="685800"/>
            </a:xfrm>
            <a:prstGeom prst="rect">
              <a:avLst/>
            </a:prstGeom>
          </p:spPr>
        </p:pic>
        <p:cxnSp>
          <p:nvCxnSpPr>
            <p:cNvPr id="222" name="Rechte verbindingslijn 166">
              <a:extLst>
                <a:ext uri="{FF2B5EF4-FFF2-40B4-BE49-F238E27FC236}">
                  <a16:creationId xmlns:a16="http://schemas.microsoft.com/office/drawing/2014/main" id="{E6680E9C-18CD-4DBC-BDBC-7DF51F1E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06394" y="2728674"/>
              <a:ext cx="905639" cy="0"/>
            </a:xfrm>
            <a:prstGeom prst="line">
              <a:avLst/>
            </a:prstGeom>
            <a:noFill/>
            <a:ln w="381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23" name="Tekstvak 173">
              <a:extLst>
                <a:ext uri="{FF2B5EF4-FFF2-40B4-BE49-F238E27FC236}">
                  <a16:creationId xmlns:a16="http://schemas.microsoft.com/office/drawing/2014/main" id="{5EFDD25F-6F1F-49D4-A745-E999009E2E5D}"/>
                </a:ext>
              </a:extLst>
            </p:cNvPr>
            <p:cNvSpPr txBox="1"/>
            <p:nvPr/>
          </p:nvSpPr>
          <p:spPr>
            <a:xfrm>
              <a:off x="356189" y="2241486"/>
              <a:ext cx="78181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nl-NL" sz="1350" dirty="0">
                  <a:solidFill>
                    <a:prstClr val="white"/>
                  </a:solidFill>
                  <a:latin typeface="Calibri" panose="020F0502020204030204"/>
                </a:rPr>
                <a:t>bio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E2548909-F6EC-462D-8C92-15B978B81C8C}"/>
              </a:ext>
            </a:extLst>
          </p:cNvPr>
          <p:cNvGrpSpPr/>
          <p:nvPr/>
        </p:nvGrpSpPr>
        <p:grpSpPr>
          <a:xfrm>
            <a:off x="3538884" y="1039429"/>
            <a:ext cx="2700282" cy="4752639"/>
            <a:chOff x="3538884" y="1039429"/>
            <a:chExt cx="2700282" cy="4752639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C19154A-2DAB-4C10-A0A3-ECC8F8D17EE4}"/>
                </a:ext>
              </a:extLst>
            </p:cNvPr>
            <p:cNvGrpSpPr/>
            <p:nvPr/>
          </p:nvGrpSpPr>
          <p:grpSpPr>
            <a:xfrm>
              <a:off x="3611922" y="4981555"/>
              <a:ext cx="2614885" cy="689121"/>
              <a:chOff x="1024623" y="5049027"/>
              <a:chExt cx="2614885" cy="689121"/>
            </a:xfrm>
          </p:grpSpPr>
          <p:pic>
            <p:nvPicPr>
              <p:cNvPr id="163" name="Graphic 162" descr="Box">
                <a:extLst>
                  <a:ext uri="{FF2B5EF4-FFF2-40B4-BE49-F238E27FC236}">
                    <a16:creationId xmlns:a16="http://schemas.microsoft.com/office/drawing/2014/main" id="{B96C4C52-9F58-4FBC-8606-C451F7A1A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520498" y="5222042"/>
                <a:ext cx="444747" cy="444747"/>
              </a:xfrm>
              <a:prstGeom prst="rect">
                <a:avLst/>
              </a:prstGeom>
            </p:spPr>
          </p:pic>
          <p:pic>
            <p:nvPicPr>
              <p:cNvPr id="164" name="Graphic 163" descr="Box trolley">
                <a:extLst>
                  <a:ext uri="{FF2B5EF4-FFF2-40B4-BE49-F238E27FC236}">
                    <a16:creationId xmlns:a16="http://schemas.microsoft.com/office/drawing/2014/main" id="{419F3D26-6FC5-4B47-80AC-19EC29706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3194761" y="5186741"/>
                <a:ext cx="444747" cy="444747"/>
              </a:xfrm>
              <a:prstGeom prst="rect">
                <a:avLst/>
              </a:prstGeom>
            </p:spPr>
          </p:pic>
          <p:pic>
            <p:nvPicPr>
              <p:cNvPr id="165" name="Graphic 164" descr="Shopping bag">
                <a:extLst>
                  <a:ext uri="{FF2B5EF4-FFF2-40B4-BE49-F238E27FC236}">
                    <a16:creationId xmlns:a16="http://schemas.microsoft.com/office/drawing/2014/main" id="{E479B455-51F4-4B55-9C39-5A215541C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2847420" y="5186741"/>
                <a:ext cx="444747" cy="444747"/>
              </a:xfrm>
              <a:prstGeom prst="rect">
                <a:avLst/>
              </a:prstGeom>
            </p:spPr>
          </p:pic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D45EEBB-4FD2-48A0-A5D5-2FDA30346AA2}"/>
                  </a:ext>
                </a:extLst>
              </p:cNvPr>
              <p:cNvGrpSpPr/>
              <p:nvPr/>
            </p:nvGrpSpPr>
            <p:grpSpPr>
              <a:xfrm>
                <a:off x="1024623" y="5049027"/>
                <a:ext cx="2560371" cy="689121"/>
                <a:chOff x="1024623" y="5049027"/>
                <a:chExt cx="2560371" cy="689121"/>
              </a:xfrm>
            </p:grpSpPr>
            <p:pic>
              <p:nvPicPr>
                <p:cNvPr id="167" name="Afbeelding 144" descr="Vliegtuig">
                  <a:extLst>
                    <a:ext uri="{FF2B5EF4-FFF2-40B4-BE49-F238E27FC236}">
                      <a16:creationId xmlns:a16="http://schemas.microsoft.com/office/drawing/2014/main" id="{3CF76BD7-9168-422A-91FB-43DC72616A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530739" y="5165484"/>
                  <a:ext cx="444132" cy="444132"/>
                </a:xfrm>
                <a:prstGeom prst="rect">
                  <a:avLst/>
                </a:prstGeom>
              </p:spPr>
            </p:pic>
            <p:pic>
              <p:nvPicPr>
                <p:cNvPr id="168" name="Afbeelding 145" descr="Vrachtwagen">
                  <a:extLst>
                    <a:ext uri="{FF2B5EF4-FFF2-40B4-BE49-F238E27FC236}">
                      <a16:creationId xmlns:a16="http://schemas.microsoft.com/office/drawing/2014/main" id="{C6DC23E2-A0CD-40C3-9E9C-EB4E13C378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5184" y="5290695"/>
                  <a:ext cx="444132" cy="444132"/>
                </a:xfrm>
                <a:prstGeom prst="rect">
                  <a:avLst/>
                </a:prstGeom>
              </p:spPr>
            </p:pic>
            <p:pic>
              <p:nvPicPr>
                <p:cNvPr id="170" name="Picture 169">
                  <a:extLst>
                    <a:ext uri="{FF2B5EF4-FFF2-40B4-BE49-F238E27FC236}">
                      <a16:creationId xmlns:a16="http://schemas.microsoft.com/office/drawing/2014/main" id="{0C5E5655-CBBB-4877-B61A-418640221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115486" y="5207614"/>
                  <a:ext cx="402002" cy="402002"/>
                </a:xfrm>
                <a:prstGeom prst="rect">
                  <a:avLst/>
                </a:prstGeom>
              </p:spPr>
            </p:pic>
            <p:pic>
              <p:nvPicPr>
                <p:cNvPr id="171" name="Picture 3" descr="C:\Users\horssenav\AppData\Local\Microsoft\Windows\Temporary Internet Files\Content.IE5\SAC2ICM3\Car_pictogram.svg[1].png">
                  <a:extLst>
                    <a:ext uri="{FF2B5EF4-FFF2-40B4-BE49-F238E27FC236}">
                      <a16:creationId xmlns:a16="http://schemas.microsoft.com/office/drawing/2014/main" id="{9BEDB0E4-DE0B-48CC-A9FC-057CDE61D3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5184" y="5174235"/>
                  <a:ext cx="421942" cy="19481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108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F083BBA4-46ED-4DC4-ACC6-73F7B4BBFBBA}"/>
                    </a:ext>
                  </a:extLst>
                </p:cNvPr>
                <p:cNvSpPr/>
                <p:nvPr/>
              </p:nvSpPr>
              <p:spPr>
                <a:xfrm>
                  <a:off x="1024623" y="5049027"/>
                  <a:ext cx="1455398" cy="685800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A78D2C1-DE31-446F-BA4D-13DDF6B01524}"/>
                    </a:ext>
                  </a:extLst>
                </p:cNvPr>
                <p:cNvSpPr/>
                <p:nvPr/>
              </p:nvSpPr>
              <p:spPr>
                <a:xfrm>
                  <a:off x="2549924" y="5052348"/>
                  <a:ext cx="1035070" cy="685800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54" name="Cilinder 67">
              <a:extLst>
                <a:ext uri="{FF2B5EF4-FFF2-40B4-BE49-F238E27FC236}">
                  <a16:creationId xmlns:a16="http://schemas.microsoft.com/office/drawing/2014/main" id="{BAE06B07-511F-42C8-931E-22BD82188403}"/>
                </a:ext>
              </a:extLst>
            </p:cNvPr>
            <p:cNvSpPr/>
            <p:nvPr/>
          </p:nvSpPr>
          <p:spPr>
            <a:xfrm>
              <a:off x="3745268" y="3696206"/>
              <a:ext cx="541235" cy="680602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993300"/>
                  </a:solidFill>
                </a:rPr>
                <a:t>H</a:t>
              </a:r>
              <a:r>
                <a:rPr lang="nl-NL" baseline="-25000" dirty="0">
                  <a:solidFill>
                    <a:srgbClr val="993300"/>
                  </a:solidFill>
                </a:rPr>
                <a:t>2</a:t>
              </a:r>
            </a:p>
          </p:txBody>
        </p:sp>
        <p:grpSp>
          <p:nvGrpSpPr>
            <p:cNvPr id="81" name="Groep 2">
              <a:extLst>
                <a:ext uri="{FF2B5EF4-FFF2-40B4-BE49-F238E27FC236}">
                  <a16:creationId xmlns:a16="http://schemas.microsoft.com/office/drawing/2014/main" id="{23C270B2-7E19-486B-9861-977690F581F9}"/>
                </a:ext>
              </a:extLst>
            </p:cNvPr>
            <p:cNvGrpSpPr/>
            <p:nvPr/>
          </p:nvGrpSpPr>
          <p:grpSpPr>
            <a:xfrm>
              <a:off x="4432332" y="1736484"/>
              <a:ext cx="647703" cy="537315"/>
              <a:chOff x="223961" y="2078693"/>
              <a:chExt cx="1110547" cy="754643"/>
            </a:xfrm>
          </p:grpSpPr>
          <p:pic>
            <p:nvPicPr>
              <p:cNvPr id="82" name="Afbeelding 147" descr="Loofboom">
                <a:extLst>
                  <a:ext uri="{FF2B5EF4-FFF2-40B4-BE49-F238E27FC236}">
                    <a16:creationId xmlns:a16="http://schemas.microsoft.com/office/drawing/2014/main" id="{472E45F0-64A7-4637-AED6-3D6BC3023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23961" y="2078693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83" name="Afbeelding 148" descr="Blad">
                <a:extLst>
                  <a:ext uri="{FF2B5EF4-FFF2-40B4-BE49-F238E27FC236}">
                    <a16:creationId xmlns:a16="http://schemas.microsoft.com/office/drawing/2014/main" id="{773B60A0-6E6C-4A6E-BC24-2A075E6EE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48708" y="2147536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84" name="Rechte verbindingslijn 166">
                <a:extLst>
                  <a:ext uri="{FF2B5EF4-FFF2-40B4-BE49-F238E27FC236}">
                    <a16:creationId xmlns:a16="http://schemas.microsoft.com/office/drawing/2014/main" id="{14B6874A-F821-4CA9-B8C0-66EE540D0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394" y="2728674"/>
                <a:ext cx="90563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kstvak 173">
                <a:extLst>
                  <a:ext uri="{FF2B5EF4-FFF2-40B4-BE49-F238E27FC236}">
                    <a16:creationId xmlns:a16="http://schemas.microsoft.com/office/drawing/2014/main" id="{3EAB5D5E-5B9D-4A74-9CA2-DD1D85348816}"/>
                  </a:ext>
                </a:extLst>
              </p:cNvPr>
              <p:cNvSpPr txBox="1"/>
              <p:nvPr/>
            </p:nvSpPr>
            <p:spPr>
              <a:xfrm>
                <a:off x="356189" y="2241486"/>
                <a:ext cx="78181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nl-NL" sz="1350" dirty="0">
                    <a:solidFill>
                      <a:prstClr val="white"/>
                    </a:solidFill>
                    <a:latin typeface="Calibri" panose="020F0502020204030204"/>
                  </a:rPr>
                  <a:t>bio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A3295E0-E850-4A72-A01C-5EF73FDD4D07}"/>
                </a:ext>
              </a:extLst>
            </p:cNvPr>
            <p:cNvGrpSpPr/>
            <p:nvPr/>
          </p:nvGrpSpPr>
          <p:grpSpPr>
            <a:xfrm>
              <a:off x="3625174" y="2584678"/>
              <a:ext cx="781424" cy="781424"/>
              <a:chOff x="592886" y="1516168"/>
              <a:chExt cx="781424" cy="781424"/>
            </a:xfrm>
          </p:grpSpPr>
          <p:pic>
            <p:nvPicPr>
              <p:cNvPr id="87" name="Afbeelding 149">
                <a:extLst>
                  <a:ext uri="{FF2B5EF4-FFF2-40B4-BE49-F238E27FC236}">
                    <a16:creationId xmlns:a16="http://schemas.microsoft.com/office/drawing/2014/main" id="{260E8B53-4358-4DBF-A089-F739A62D1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rgbClr val="4472C4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92886" y="1516168"/>
                <a:ext cx="781424" cy="781424"/>
              </a:xfrm>
              <a:prstGeom prst="rect">
                <a:avLst/>
              </a:prstGeom>
            </p:spPr>
          </p:pic>
          <p:cxnSp>
            <p:nvCxnSpPr>
              <p:cNvPr id="88" name="Rechte verbindingslijn 165">
                <a:extLst>
                  <a:ext uri="{FF2B5EF4-FFF2-40B4-BE49-F238E27FC236}">
                    <a16:creationId xmlns:a16="http://schemas.microsoft.com/office/drawing/2014/main" id="{B1FB7D19-8643-4641-822A-9657F03E95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979" y="2268550"/>
                <a:ext cx="609487" cy="2793"/>
              </a:xfrm>
              <a:prstGeom prst="line">
                <a:avLst/>
              </a:prstGeom>
              <a:noFill/>
              <a:ln w="381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89" name="Afbeelding 159">
              <a:extLst>
                <a:ext uri="{FF2B5EF4-FFF2-40B4-BE49-F238E27FC236}">
                  <a16:creationId xmlns:a16="http://schemas.microsoft.com/office/drawing/2014/main" id="{7237FC21-8840-471C-B4BA-92EEE033F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580" y="3616255"/>
              <a:ext cx="542558" cy="836848"/>
            </a:xfrm>
            <a:prstGeom prst="rect">
              <a:avLst/>
            </a:prstGeom>
          </p:spPr>
        </p:pic>
        <p:pic>
          <p:nvPicPr>
            <p:cNvPr id="90" name="Afbeelding 146" descr="Fabriek">
              <a:extLst>
                <a:ext uri="{FF2B5EF4-FFF2-40B4-BE49-F238E27FC236}">
                  <a16:creationId xmlns:a16="http://schemas.microsoft.com/office/drawing/2014/main" id="{D6184BD8-ECAA-4443-9297-A70E29A7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76775" y="3580442"/>
              <a:ext cx="609944" cy="986668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DB0AD4A-18D1-4134-A2BC-2B07A51C1E74}"/>
                </a:ext>
              </a:extLst>
            </p:cNvPr>
            <p:cNvSpPr/>
            <p:nvPr/>
          </p:nvSpPr>
          <p:spPr>
            <a:xfrm>
              <a:off x="3538885" y="1412876"/>
              <a:ext cx="2700281" cy="437919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3"/>
                </a:solidFill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0FFE4DEB-D03C-49BA-A80A-0156DD055A4C}"/>
                </a:ext>
              </a:extLst>
            </p:cNvPr>
            <p:cNvSpPr txBox="1"/>
            <p:nvPr/>
          </p:nvSpPr>
          <p:spPr>
            <a:xfrm>
              <a:off x="3538884" y="1039429"/>
              <a:ext cx="270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B</a:t>
              </a:r>
              <a:r>
                <a:rPr lang="en-US"/>
                <a:t>ig on hydrogen</a:t>
              </a:r>
            </a:p>
          </p:txBody>
        </p:sp>
        <p:cxnSp>
          <p:nvCxnSpPr>
            <p:cNvPr id="150" name="Rechte verbindingslijn 165">
              <a:extLst>
                <a:ext uri="{FF2B5EF4-FFF2-40B4-BE49-F238E27FC236}">
                  <a16:creationId xmlns:a16="http://schemas.microsoft.com/office/drawing/2014/main" id="{1529CE03-7257-4E59-AEA5-A9EA0355AB17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rot="16200000" flipH="1">
              <a:off x="3870700" y="4521993"/>
              <a:ext cx="614106" cy="323735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155" name="Rechte verbindingslijn 165">
              <a:extLst>
                <a:ext uri="{FF2B5EF4-FFF2-40B4-BE49-F238E27FC236}">
                  <a16:creationId xmlns:a16="http://schemas.microsoft.com/office/drawing/2014/main" id="{37DB4A08-4418-4230-B8C3-20B5B480B955}"/>
                </a:ext>
              </a:extLst>
            </p:cNvPr>
            <p:cNvCxnSpPr>
              <a:cxnSpLocks/>
              <a:stCxn id="54" idx="4"/>
              <a:endCxn id="173" idx="1"/>
            </p:cNvCxnSpPr>
            <p:nvPr/>
          </p:nvCxnSpPr>
          <p:spPr>
            <a:xfrm flipV="1">
              <a:off x="4286503" y="4032555"/>
              <a:ext cx="477000" cy="3952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162" name="Rechte verbindingslijn 165">
              <a:extLst>
                <a:ext uri="{FF2B5EF4-FFF2-40B4-BE49-F238E27FC236}">
                  <a16:creationId xmlns:a16="http://schemas.microsoft.com/office/drawing/2014/main" id="{91FA190E-0EB3-410E-B8D7-1E9D382E162B}"/>
                </a:ext>
              </a:extLst>
            </p:cNvPr>
            <p:cNvCxnSpPr>
              <a:cxnSpLocks/>
              <a:stCxn id="87" idx="2"/>
              <a:endCxn id="54" idx="1"/>
            </p:cNvCxnSpPr>
            <p:nvPr/>
          </p:nvCxnSpPr>
          <p:spPr>
            <a:xfrm>
              <a:off x="4015886" y="3366102"/>
              <a:ext cx="0" cy="330104"/>
            </a:xfrm>
            <a:prstGeom prst="line">
              <a:avLst/>
            </a:prstGeom>
            <a:noFill/>
            <a:ln w="381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169" name="Rechte verbindingslijn 165">
              <a:extLst>
                <a:ext uri="{FF2B5EF4-FFF2-40B4-BE49-F238E27FC236}">
                  <a16:creationId xmlns:a16="http://schemas.microsoft.com/office/drawing/2014/main" id="{F8DF98BF-3890-427A-8AB0-7017F920ACB4}"/>
                </a:ext>
              </a:extLst>
            </p:cNvPr>
            <p:cNvCxnSpPr>
              <a:cxnSpLocks/>
              <a:endCxn id="173" idx="0"/>
            </p:cNvCxnSpPr>
            <p:nvPr/>
          </p:nvCxnSpPr>
          <p:spPr>
            <a:xfrm rot="16200000" flipH="1">
              <a:off x="4328358" y="2489668"/>
              <a:ext cx="1377154" cy="78839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tailEnd type="stealth" w="lg" len="lg"/>
            </a:ln>
            <a:effectLst/>
          </p:spPr>
        </p:cxn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5CF915C-2570-4AD3-A16C-FE73DEE227BD}"/>
                </a:ext>
              </a:extLst>
            </p:cNvPr>
            <p:cNvSpPr/>
            <p:nvPr/>
          </p:nvSpPr>
          <p:spPr>
            <a:xfrm>
              <a:off x="4763503" y="3572444"/>
              <a:ext cx="1295262" cy="92022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3"/>
                </a:solidFill>
              </a:endParaRPr>
            </a:p>
          </p:txBody>
        </p:sp>
        <p:cxnSp>
          <p:nvCxnSpPr>
            <p:cNvPr id="197" name="Rechte verbindingslijn 165">
              <a:extLst>
                <a:ext uri="{FF2B5EF4-FFF2-40B4-BE49-F238E27FC236}">
                  <a16:creationId xmlns:a16="http://schemas.microsoft.com/office/drawing/2014/main" id="{49BA141B-60DC-41FE-A490-39F194FF28D6}"/>
                </a:ext>
              </a:extLst>
            </p:cNvPr>
            <p:cNvCxnSpPr>
              <a:cxnSpLocks/>
              <a:stCxn id="173" idx="2"/>
            </p:cNvCxnSpPr>
            <p:nvPr/>
          </p:nvCxnSpPr>
          <p:spPr>
            <a:xfrm rot="16200000" flipH="1">
              <a:off x="5282162" y="4621638"/>
              <a:ext cx="501569" cy="243624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accent3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9BF926D-32DE-4C57-9EE4-FC2E02022D9C}"/>
                </a:ext>
              </a:extLst>
            </p:cNvPr>
            <p:cNvGrpSpPr/>
            <p:nvPr/>
          </p:nvGrpSpPr>
          <p:grpSpPr>
            <a:xfrm>
              <a:off x="5438036" y="1597008"/>
              <a:ext cx="673014" cy="1978034"/>
              <a:chOff x="2595561" y="1590203"/>
              <a:chExt cx="673014" cy="1978034"/>
            </a:xfrm>
          </p:grpSpPr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F123280C-AE40-439B-B230-BAF53F509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697408" y="1590203"/>
                <a:ext cx="571167" cy="571167"/>
              </a:xfrm>
              <a:prstGeom prst="rect">
                <a:avLst/>
              </a:prstGeom>
            </p:spPr>
          </p:pic>
          <p:pic>
            <p:nvPicPr>
              <p:cNvPr id="142" name="Afbeelding 140">
                <a:extLst>
                  <a:ext uri="{FF2B5EF4-FFF2-40B4-BE49-F238E27FC236}">
                    <a16:creationId xmlns:a16="http://schemas.microsoft.com/office/drawing/2014/main" id="{A7B1D4AC-55A8-414F-9415-511BABB2C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51143" y="2190165"/>
                <a:ext cx="398337" cy="349958"/>
              </a:xfrm>
              <a:prstGeom prst="rect">
                <a:avLst/>
              </a:prstGeom>
            </p:spPr>
          </p:pic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44D2B48D-B1E5-4A46-8006-BEB8989605D5}"/>
                  </a:ext>
                </a:extLst>
              </p:cNvPr>
              <p:cNvGrpSpPr/>
              <p:nvPr/>
            </p:nvGrpSpPr>
            <p:grpSpPr>
              <a:xfrm>
                <a:off x="2595561" y="1814542"/>
                <a:ext cx="667157" cy="360139"/>
                <a:chOff x="3648201" y="4693284"/>
                <a:chExt cx="845476" cy="446543"/>
              </a:xfrm>
            </p:grpSpPr>
            <p:cxnSp>
              <p:nvCxnSpPr>
                <p:cNvPr id="151" name="Rechte verbindingslijn 166">
                  <a:extLst>
                    <a:ext uri="{FF2B5EF4-FFF2-40B4-BE49-F238E27FC236}">
                      <a16:creationId xmlns:a16="http://schemas.microsoft.com/office/drawing/2014/main" id="{D98156FF-C690-4C02-BB6F-731A90A03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3179" y="5139827"/>
                  <a:ext cx="8404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2" name="Tekstvak 172">
                  <a:extLst>
                    <a:ext uri="{FF2B5EF4-FFF2-40B4-BE49-F238E27FC236}">
                      <a16:creationId xmlns:a16="http://schemas.microsoft.com/office/drawing/2014/main" id="{5ABB0E1E-A422-4D69-8ADE-417AC6BEDFF5}"/>
                    </a:ext>
                  </a:extLst>
                </p:cNvPr>
                <p:cNvSpPr txBox="1"/>
                <p:nvPr/>
              </p:nvSpPr>
              <p:spPr>
                <a:xfrm>
                  <a:off x="3648201" y="4693284"/>
                  <a:ext cx="781814" cy="34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GB" sz="1350" dirty="0">
                      <a:solidFill>
                        <a:prstClr val="white"/>
                      </a:solidFill>
                      <a:latin typeface="Calibri" panose="020F0502020204030204"/>
                    </a:rPr>
                    <a:t>waste</a:t>
                  </a:r>
                </a:p>
              </p:txBody>
            </p:sp>
          </p:grpSp>
          <p:cxnSp>
            <p:nvCxnSpPr>
              <p:cNvPr id="144" name="Rechte verbindingslijn 165">
                <a:extLst>
                  <a:ext uri="{FF2B5EF4-FFF2-40B4-BE49-F238E27FC236}">
                    <a16:creationId xmlns:a16="http://schemas.microsoft.com/office/drawing/2014/main" id="{2C537FDB-801D-4570-B70A-B0CFA0B4B5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98225" y="2191081"/>
                <a:ext cx="12700" cy="1377156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253CEE0E-FB93-4072-B4DD-FFC1B49023C3}"/>
              </a:ext>
            </a:extLst>
          </p:cNvPr>
          <p:cNvGrpSpPr/>
          <p:nvPr/>
        </p:nvGrpSpPr>
        <p:grpSpPr>
          <a:xfrm>
            <a:off x="6343077" y="1034571"/>
            <a:ext cx="2700282" cy="4757497"/>
            <a:chOff x="6343077" y="1034571"/>
            <a:chExt cx="2700282" cy="4757497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8C9FF97-17A4-445F-AFBD-19D7E124DB40}"/>
                </a:ext>
              </a:extLst>
            </p:cNvPr>
            <p:cNvGrpSpPr/>
            <p:nvPr/>
          </p:nvGrpSpPr>
          <p:grpSpPr>
            <a:xfrm>
              <a:off x="6418948" y="4996468"/>
              <a:ext cx="2614885" cy="689121"/>
              <a:chOff x="1024623" y="5049027"/>
              <a:chExt cx="2614885" cy="689121"/>
            </a:xfrm>
          </p:grpSpPr>
          <p:pic>
            <p:nvPicPr>
              <p:cNvPr id="176" name="Graphic 175" descr="Box">
                <a:extLst>
                  <a:ext uri="{FF2B5EF4-FFF2-40B4-BE49-F238E27FC236}">
                    <a16:creationId xmlns:a16="http://schemas.microsoft.com/office/drawing/2014/main" id="{FD1F2FF4-8EC1-4700-9C14-BF53729C0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520498" y="5222042"/>
                <a:ext cx="444747" cy="444747"/>
              </a:xfrm>
              <a:prstGeom prst="rect">
                <a:avLst/>
              </a:prstGeom>
            </p:spPr>
          </p:pic>
          <p:pic>
            <p:nvPicPr>
              <p:cNvPr id="177" name="Graphic 176" descr="Box trolley">
                <a:extLst>
                  <a:ext uri="{FF2B5EF4-FFF2-40B4-BE49-F238E27FC236}">
                    <a16:creationId xmlns:a16="http://schemas.microsoft.com/office/drawing/2014/main" id="{FF4DD4ED-B9A8-4EAA-AC0B-611FC4964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3194761" y="5186741"/>
                <a:ext cx="444747" cy="444747"/>
              </a:xfrm>
              <a:prstGeom prst="rect">
                <a:avLst/>
              </a:prstGeom>
            </p:spPr>
          </p:pic>
          <p:pic>
            <p:nvPicPr>
              <p:cNvPr id="178" name="Graphic 177" descr="Shopping bag">
                <a:extLst>
                  <a:ext uri="{FF2B5EF4-FFF2-40B4-BE49-F238E27FC236}">
                    <a16:creationId xmlns:a16="http://schemas.microsoft.com/office/drawing/2014/main" id="{676CE415-15A5-40DF-B2CE-F1A421821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2847420" y="5186741"/>
                <a:ext cx="444747" cy="444747"/>
              </a:xfrm>
              <a:prstGeom prst="rect">
                <a:avLst/>
              </a:prstGeom>
            </p:spPr>
          </p:pic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E8687E71-1840-4708-BF08-64CF0B9AF117}"/>
                  </a:ext>
                </a:extLst>
              </p:cNvPr>
              <p:cNvGrpSpPr/>
              <p:nvPr/>
            </p:nvGrpSpPr>
            <p:grpSpPr>
              <a:xfrm>
                <a:off x="1024623" y="5049027"/>
                <a:ext cx="2560371" cy="689121"/>
                <a:chOff x="1024623" y="5049027"/>
                <a:chExt cx="2560371" cy="689121"/>
              </a:xfrm>
            </p:grpSpPr>
            <p:pic>
              <p:nvPicPr>
                <p:cNvPr id="180" name="Afbeelding 144" descr="Vliegtuig">
                  <a:extLst>
                    <a:ext uri="{FF2B5EF4-FFF2-40B4-BE49-F238E27FC236}">
                      <a16:creationId xmlns:a16="http://schemas.microsoft.com/office/drawing/2014/main" id="{86D5DC0D-1F39-4B57-BEBD-1E48EB9BBF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530739" y="5165484"/>
                  <a:ext cx="444132" cy="444132"/>
                </a:xfrm>
                <a:prstGeom prst="rect">
                  <a:avLst/>
                </a:prstGeom>
              </p:spPr>
            </p:pic>
            <p:pic>
              <p:nvPicPr>
                <p:cNvPr id="181" name="Afbeelding 145" descr="Vrachtwagen">
                  <a:extLst>
                    <a:ext uri="{FF2B5EF4-FFF2-40B4-BE49-F238E27FC236}">
                      <a16:creationId xmlns:a16="http://schemas.microsoft.com/office/drawing/2014/main" id="{D6DABFAA-9F07-4554-A3A6-A596256165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5184" y="5290695"/>
                  <a:ext cx="444132" cy="444132"/>
                </a:xfrm>
                <a:prstGeom prst="rect">
                  <a:avLst/>
                </a:prstGeom>
              </p:spPr>
            </p:pic>
            <p:pic>
              <p:nvPicPr>
                <p:cNvPr id="185" name="Picture 184">
                  <a:extLst>
                    <a:ext uri="{FF2B5EF4-FFF2-40B4-BE49-F238E27FC236}">
                      <a16:creationId xmlns:a16="http://schemas.microsoft.com/office/drawing/2014/main" id="{441394BE-6F70-43E4-AD25-1BB97507D2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115486" y="5207614"/>
                  <a:ext cx="402002" cy="402002"/>
                </a:xfrm>
                <a:prstGeom prst="rect">
                  <a:avLst/>
                </a:prstGeom>
              </p:spPr>
            </p:pic>
            <p:pic>
              <p:nvPicPr>
                <p:cNvPr id="187" name="Picture 3" descr="C:\Users\horssenav\AppData\Local\Microsoft\Windows\Temporary Internet Files\Content.IE5\SAC2ICM3\Car_pictogram.svg[1].png">
                  <a:extLst>
                    <a:ext uri="{FF2B5EF4-FFF2-40B4-BE49-F238E27FC236}">
                      <a16:creationId xmlns:a16="http://schemas.microsoft.com/office/drawing/2014/main" id="{D9A0FF9D-6264-451C-8276-8690515EAC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5184" y="5174235"/>
                  <a:ext cx="421942" cy="19481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108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3BC77F3E-1FF2-44AB-A952-68AF6B7C2F03}"/>
                    </a:ext>
                  </a:extLst>
                </p:cNvPr>
                <p:cNvSpPr/>
                <p:nvPr/>
              </p:nvSpPr>
              <p:spPr>
                <a:xfrm>
                  <a:off x="1024623" y="5049027"/>
                  <a:ext cx="1455398" cy="685800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FFD811EB-5C99-4917-A75F-35E90AD677F8}"/>
                    </a:ext>
                  </a:extLst>
                </p:cNvPr>
                <p:cNvSpPr/>
                <p:nvPr/>
              </p:nvSpPr>
              <p:spPr>
                <a:xfrm>
                  <a:off x="2549924" y="5052348"/>
                  <a:ext cx="1035070" cy="685800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137" name="Cilinder 67">
              <a:extLst>
                <a:ext uri="{FF2B5EF4-FFF2-40B4-BE49-F238E27FC236}">
                  <a16:creationId xmlns:a16="http://schemas.microsoft.com/office/drawing/2014/main" id="{A2E564C4-8458-467F-A282-2BD768C397AF}"/>
                </a:ext>
              </a:extLst>
            </p:cNvPr>
            <p:cNvSpPr/>
            <p:nvPr/>
          </p:nvSpPr>
          <p:spPr>
            <a:xfrm>
              <a:off x="7873619" y="3709676"/>
              <a:ext cx="247656" cy="31142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500" dirty="0">
                  <a:solidFill>
                    <a:srgbClr val="993300"/>
                  </a:solidFill>
                </a:rPr>
                <a:t>H</a:t>
              </a:r>
              <a:r>
                <a:rPr lang="nl-NL" sz="500" baseline="-25000" dirty="0">
                  <a:solidFill>
                    <a:srgbClr val="993300"/>
                  </a:solidFill>
                </a:rPr>
                <a:t>2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D959129-25FE-427E-AC00-14C01FC4C663}"/>
                </a:ext>
              </a:extLst>
            </p:cNvPr>
            <p:cNvGrpSpPr/>
            <p:nvPr/>
          </p:nvGrpSpPr>
          <p:grpSpPr>
            <a:xfrm>
              <a:off x="8284278" y="1476138"/>
              <a:ext cx="702005" cy="761668"/>
              <a:chOff x="2492859" y="1490165"/>
              <a:chExt cx="781814" cy="877455"/>
            </a:xfrm>
          </p:grpSpPr>
          <p:pic>
            <p:nvPicPr>
              <p:cNvPr id="15" name="Afbeelding 143">
                <a:extLst>
                  <a:ext uri="{FF2B5EF4-FFF2-40B4-BE49-F238E27FC236}">
                    <a16:creationId xmlns:a16="http://schemas.microsoft.com/office/drawing/2014/main" id="{55DEDE0D-527C-4B8C-A650-34DCB27429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/>
              <a:srcRect l="21278" t="7673" r="18630" b="5880"/>
              <a:stretch/>
            </p:blipFill>
            <p:spPr>
              <a:xfrm>
                <a:off x="2572668" y="1490165"/>
                <a:ext cx="609944" cy="877455"/>
              </a:xfrm>
              <a:prstGeom prst="rect">
                <a:avLst/>
              </a:prstGeom>
            </p:spPr>
          </p:pic>
          <p:sp>
            <p:nvSpPr>
              <p:cNvPr id="21" name="Tekstvak 172">
                <a:extLst>
                  <a:ext uri="{FF2B5EF4-FFF2-40B4-BE49-F238E27FC236}">
                    <a16:creationId xmlns:a16="http://schemas.microsoft.com/office/drawing/2014/main" id="{F14D8DA1-8DCA-4B18-88DF-03B08409F9FA}"/>
                  </a:ext>
                </a:extLst>
              </p:cNvPr>
              <p:cNvSpPr txBox="1"/>
              <p:nvPr/>
            </p:nvSpPr>
            <p:spPr>
              <a:xfrm>
                <a:off x="2492859" y="1837532"/>
                <a:ext cx="78181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GB" sz="1350" dirty="0">
                    <a:solidFill>
                      <a:prstClr val="white"/>
                    </a:solidFill>
                    <a:latin typeface="Calibri" panose="020F0502020204030204"/>
                  </a:rPr>
                  <a:t>fossil</a:t>
                </a:r>
              </a:p>
            </p:txBody>
          </p:sp>
        </p:grpSp>
        <p:grpSp>
          <p:nvGrpSpPr>
            <p:cNvPr id="32" name="Groep 185">
              <a:extLst>
                <a:ext uri="{FF2B5EF4-FFF2-40B4-BE49-F238E27FC236}">
                  <a16:creationId xmlns:a16="http://schemas.microsoft.com/office/drawing/2014/main" id="{2FA49A43-A31D-4FF8-8DDB-27CBAF8E9BF6}"/>
                </a:ext>
              </a:extLst>
            </p:cNvPr>
            <p:cNvGrpSpPr/>
            <p:nvPr/>
          </p:nvGrpSpPr>
          <p:grpSpPr>
            <a:xfrm>
              <a:off x="7220084" y="1626431"/>
              <a:ext cx="425346" cy="502201"/>
              <a:chOff x="7783472" y="1927168"/>
              <a:chExt cx="425346" cy="502201"/>
            </a:xfrm>
            <a:solidFill>
              <a:schemeClr val="bg1"/>
            </a:solidFill>
          </p:grpSpPr>
          <p:cxnSp>
            <p:nvCxnSpPr>
              <p:cNvPr id="33" name="Rechte verbindingslijn met pijl 186">
                <a:extLst>
                  <a:ext uri="{FF2B5EF4-FFF2-40B4-BE49-F238E27FC236}">
                    <a16:creationId xmlns:a16="http://schemas.microsoft.com/office/drawing/2014/main" id="{E8610D00-A6B9-4A5E-A6B2-41A5DCC910E8}"/>
                  </a:ext>
                </a:extLst>
              </p:cNvPr>
              <p:cNvCxnSpPr/>
              <p:nvPr/>
            </p:nvCxnSpPr>
            <p:spPr>
              <a:xfrm flipV="1">
                <a:off x="7976003" y="2216326"/>
                <a:ext cx="0" cy="213043"/>
              </a:xfrm>
              <a:prstGeom prst="straightConnector1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4" name="Ovaal 187">
                <a:extLst>
                  <a:ext uri="{FF2B5EF4-FFF2-40B4-BE49-F238E27FC236}">
                    <a16:creationId xmlns:a16="http://schemas.microsoft.com/office/drawing/2014/main" id="{E1910311-3CBE-4219-91FE-3532BBEE501F}"/>
                  </a:ext>
                </a:extLst>
              </p:cNvPr>
              <p:cNvSpPr/>
              <p:nvPr/>
            </p:nvSpPr>
            <p:spPr>
              <a:xfrm>
                <a:off x="7783472" y="1927168"/>
                <a:ext cx="425346" cy="294435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</a:t>
                </a:r>
                <a:r>
                  <a:rPr kumimoji="0" lang="en-US" sz="135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25" name="Groep 2">
              <a:extLst>
                <a:ext uri="{FF2B5EF4-FFF2-40B4-BE49-F238E27FC236}">
                  <a16:creationId xmlns:a16="http://schemas.microsoft.com/office/drawing/2014/main" id="{2091C111-5F16-4B09-87B8-195BE82FE955}"/>
                </a:ext>
              </a:extLst>
            </p:cNvPr>
            <p:cNvGrpSpPr/>
            <p:nvPr/>
          </p:nvGrpSpPr>
          <p:grpSpPr>
            <a:xfrm>
              <a:off x="7282079" y="1423764"/>
              <a:ext cx="986970" cy="895758"/>
              <a:chOff x="223961" y="2078693"/>
              <a:chExt cx="1110547" cy="754643"/>
            </a:xfrm>
          </p:grpSpPr>
          <p:pic>
            <p:nvPicPr>
              <p:cNvPr id="126" name="Afbeelding 147" descr="Loofboom">
                <a:extLst>
                  <a:ext uri="{FF2B5EF4-FFF2-40B4-BE49-F238E27FC236}">
                    <a16:creationId xmlns:a16="http://schemas.microsoft.com/office/drawing/2014/main" id="{ABA90BF8-7441-4383-BDAD-27296D525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23961" y="2078693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27" name="Afbeelding 148" descr="Blad">
                <a:extLst>
                  <a:ext uri="{FF2B5EF4-FFF2-40B4-BE49-F238E27FC236}">
                    <a16:creationId xmlns:a16="http://schemas.microsoft.com/office/drawing/2014/main" id="{0A244D28-E39B-49C4-A128-26071DF3B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48708" y="2147536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128" name="Rechte verbindingslijn 166">
                <a:extLst>
                  <a:ext uri="{FF2B5EF4-FFF2-40B4-BE49-F238E27FC236}">
                    <a16:creationId xmlns:a16="http://schemas.microsoft.com/office/drawing/2014/main" id="{9DA0B33C-CBF2-4323-800A-0376979CDE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394" y="2728674"/>
                <a:ext cx="90563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9" name="Tekstvak 173">
                <a:extLst>
                  <a:ext uri="{FF2B5EF4-FFF2-40B4-BE49-F238E27FC236}">
                    <a16:creationId xmlns:a16="http://schemas.microsoft.com/office/drawing/2014/main" id="{E3658C05-18FF-4F33-9FCC-AA3F804388D1}"/>
                  </a:ext>
                </a:extLst>
              </p:cNvPr>
              <p:cNvSpPr txBox="1"/>
              <p:nvPr/>
            </p:nvSpPr>
            <p:spPr>
              <a:xfrm>
                <a:off x="356189" y="2241486"/>
                <a:ext cx="78181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nl-NL" sz="1350" dirty="0">
                    <a:solidFill>
                      <a:prstClr val="white"/>
                    </a:solidFill>
                    <a:latin typeface="Calibri" panose="020F0502020204030204"/>
                  </a:rPr>
                  <a:t>bio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05AC4DE3-32DD-4846-B6ED-3419D3AE86C4}"/>
                </a:ext>
              </a:extLst>
            </p:cNvPr>
            <p:cNvGrpSpPr/>
            <p:nvPr/>
          </p:nvGrpSpPr>
          <p:grpSpPr>
            <a:xfrm>
              <a:off x="6405834" y="2584678"/>
              <a:ext cx="781424" cy="781424"/>
              <a:chOff x="592886" y="1516168"/>
              <a:chExt cx="781424" cy="781424"/>
            </a:xfrm>
          </p:grpSpPr>
          <p:pic>
            <p:nvPicPr>
              <p:cNvPr id="131" name="Afbeelding 149">
                <a:extLst>
                  <a:ext uri="{FF2B5EF4-FFF2-40B4-BE49-F238E27FC236}">
                    <a16:creationId xmlns:a16="http://schemas.microsoft.com/office/drawing/2014/main" id="{FD4EB08F-DE6E-4858-BF95-67306CB41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rgbClr val="4472C4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92886" y="1516168"/>
                <a:ext cx="781424" cy="781424"/>
              </a:xfrm>
              <a:prstGeom prst="rect">
                <a:avLst/>
              </a:prstGeom>
            </p:spPr>
          </p:pic>
          <p:cxnSp>
            <p:nvCxnSpPr>
              <p:cNvPr id="132" name="Rechte verbindingslijn 165">
                <a:extLst>
                  <a:ext uri="{FF2B5EF4-FFF2-40B4-BE49-F238E27FC236}">
                    <a16:creationId xmlns:a16="http://schemas.microsoft.com/office/drawing/2014/main" id="{947AFA5D-5000-4FBB-95D3-B4AF28BA1C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979" y="2268550"/>
                <a:ext cx="609487" cy="2793"/>
              </a:xfrm>
              <a:prstGeom prst="line">
                <a:avLst/>
              </a:prstGeom>
              <a:noFill/>
              <a:ln w="381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33" name="Afbeelding 159">
              <a:extLst>
                <a:ext uri="{FF2B5EF4-FFF2-40B4-BE49-F238E27FC236}">
                  <a16:creationId xmlns:a16="http://schemas.microsoft.com/office/drawing/2014/main" id="{18B2C0BF-7735-4198-A36A-E1A5928C7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4120" y="3616255"/>
              <a:ext cx="542558" cy="836848"/>
            </a:xfrm>
            <a:prstGeom prst="rect">
              <a:avLst/>
            </a:prstGeom>
          </p:spPr>
        </p:pic>
        <p:pic>
          <p:nvPicPr>
            <p:cNvPr id="134" name="Afbeelding 146" descr="Fabriek">
              <a:extLst>
                <a:ext uri="{FF2B5EF4-FFF2-40B4-BE49-F238E27FC236}">
                  <a16:creationId xmlns:a16="http://schemas.microsoft.com/office/drawing/2014/main" id="{FB7B4BDB-EB37-45E2-87A1-E317DD331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27315" y="3580442"/>
              <a:ext cx="609944" cy="986668"/>
            </a:xfrm>
            <a:prstGeom prst="rect">
              <a:avLst/>
            </a:prstGeom>
          </p:spPr>
        </p:pic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D25D434-258E-4ADF-BA9A-82040D99EBFF}"/>
                </a:ext>
              </a:extLst>
            </p:cNvPr>
            <p:cNvSpPr/>
            <p:nvPr/>
          </p:nvSpPr>
          <p:spPr>
            <a:xfrm>
              <a:off x="6343078" y="1412876"/>
              <a:ext cx="2700281" cy="437919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3"/>
                </a:solidFill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77E02E6-535F-41EE-9070-6AE2215C782C}"/>
                </a:ext>
              </a:extLst>
            </p:cNvPr>
            <p:cNvSpPr txBox="1"/>
            <p:nvPr/>
          </p:nvSpPr>
          <p:spPr>
            <a:xfrm>
              <a:off x="6343077" y="1034571"/>
              <a:ext cx="270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C</a:t>
              </a:r>
              <a:r>
                <a:rPr lang="en-US"/>
                <a:t>ompetition</a:t>
              </a:r>
            </a:p>
          </p:txBody>
        </p:sp>
        <p:cxnSp>
          <p:nvCxnSpPr>
            <p:cNvPr id="204" name="Rechte verbindingslijn 165">
              <a:extLst>
                <a:ext uri="{FF2B5EF4-FFF2-40B4-BE49-F238E27FC236}">
                  <a16:creationId xmlns:a16="http://schemas.microsoft.com/office/drawing/2014/main" id="{D1391B65-B63B-4801-BAF6-698FD9BC6208}"/>
                </a:ext>
              </a:extLst>
            </p:cNvPr>
            <p:cNvCxnSpPr>
              <a:cxnSpLocks/>
              <a:stCxn id="131" idx="2"/>
              <a:endCxn id="205" idx="1"/>
            </p:cNvCxnSpPr>
            <p:nvPr/>
          </p:nvCxnSpPr>
          <p:spPr>
            <a:xfrm rot="16200000" flipH="1">
              <a:off x="6822174" y="3340473"/>
              <a:ext cx="670427" cy="721683"/>
            </a:xfrm>
            <a:prstGeom prst="bentConnector2">
              <a:avLst/>
            </a:prstGeom>
            <a:noFill/>
            <a:ln w="381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  <a:tailEnd type="stealth" w="lg" len="lg"/>
            </a:ln>
            <a:effectLst/>
          </p:spPr>
        </p:cxn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87A41399-9706-4D38-8C0C-BA7D1F2EC909}"/>
                </a:ext>
              </a:extLst>
            </p:cNvPr>
            <p:cNvSpPr/>
            <p:nvPr/>
          </p:nvSpPr>
          <p:spPr>
            <a:xfrm>
              <a:off x="7518229" y="3576418"/>
              <a:ext cx="1295262" cy="92022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3"/>
                </a:solidFill>
              </a:endParaRPr>
            </a:p>
          </p:txBody>
        </p:sp>
        <p:cxnSp>
          <p:nvCxnSpPr>
            <p:cNvPr id="208" name="Rechte verbindingslijn 165">
              <a:extLst>
                <a:ext uri="{FF2B5EF4-FFF2-40B4-BE49-F238E27FC236}">
                  <a16:creationId xmlns:a16="http://schemas.microsoft.com/office/drawing/2014/main" id="{0C9FC075-3B69-4FF1-A2AA-66457963771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276225" y="2485306"/>
              <a:ext cx="1377154" cy="78839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209" name="Rechte verbindingslijn 165">
              <a:extLst>
                <a:ext uri="{FF2B5EF4-FFF2-40B4-BE49-F238E27FC236}">
                  <a16:creationId xmlns:a16="http://schemas.microsoft.com/office/drawing/2014/main" id="{9ED71B56-D77E-43B6-B4E8-5047FDAA6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6297" y="2191413"/>
              <a:ext cx="12700" cy="137715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210" name="Rechte verbindingslijn 165">
              <a:extLst>
                <a:ext uri="{FF2B5EF4-FFF2-40B4-BE49-F238E27FC236}">
                  <a16:creationId xmlns:a16="http://schemas.microsoft.com/office/drawing/2014/main" id="{106A62A9-E56C-4E07-843C-E865FDE3404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7051" y="4752969"/>
              <a:ext cx="496958" cy="3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accent3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12FC3A38-604F-436C-9C33-42DB5C6D0CC8}"/>
                </a:ext>
              </a:extLst>
            </p:cNvPr>
            <p:cNvCxnSpPr>
              <a:cxnSpLocks/>
              <a:stCxn id="205" idx="2"/>
            </p:cNvCxnSpPr>
            <p:nvPr/>
          </p:nvCxnSpPr>
          <p:spPr>
            <a:xfrm rot="5400000">
              <a:off x="7407382" y="4239650"/>
              <a:ext cx="501488" cy="1015469"/>
            </a:xfrm>
            <a:prstGeom prst="bentConnector3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tailEnd type="stealth" w="lg" len="lg"/>
            </a:ln>
            <a:effectLst/>
          </p:spPr>
        </p:cxnSp>
        <p:sp>
          <p:nvSpPr>
            <p:cNvPr id="135" name="Ovaal 162">
              <a:extLst>
                <a:ext uri="{FF2B5EF4-FFF2-40B4-BE49-F238E27FC236}">
                  <a16:creationId xmlns:a16="http://schemas.microsoft.com/office/drawing/2014/main" id="{9981385A-9D66-4AB0-AD7D-ABEAE72CDD9B}"/>
                </a:ext>
              </a:extLst>
            </p:cNvPr>
            <p:cNvSpPr/>
            <p:nvPr/>
          </p:nvSpPr>
          <p:spPr>
            <a:xfrm>
              <a:off x="8565225" y="4452948"/>
              <a:ext cx="425346" cy="29443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CCS</a:t>
              </a:r>
              <a:endParaRPr kumimoji="0" lang="en-GB" sz="135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vaal 162">
              <a:extLst>
                <a:ext uri="{FF2B5EF4-FFF2-40B4-BE49-F238E27FC236}">
                  <a16:creationId xmlns:a16="http://schemas.microsoft.com/office/drawing/2014/main" id="{2E94402D-0B9D-4C24-95EE-25569D5263E1}"/>
                </a:ext>
              </a:extLst>
            </p:cNvPr>
            <p:cNvSpPr/>
            <p:nvPr/>
          </p:nvSpPr>
          <p:spPr>
            <a:xfrm>
              <a:off x="8606297" y="5476619"/>
              <a:ext cx="425346" cy="29443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CCS</a:t>
              </a:r>
              <a:endParaRPr kumimoji="0" lang="en-GB" sz="135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03269DF-A7AF-4976-8E8C-36E00F674CC5}"/>
              </a:ext>
            </a:extLst>
          </p:cNvPr>
          <p:cNvGrpSpPr/>
          <p:nvPr/>
        </p:nvGrpSpPr>
        <p:grpSpPr>
          <a:xfrm>
            <a:off x="800433" y="4987593"/>
            <a:ext cx="2614885" cy="689121"/>
            <a:chOff x="1024623" y="5049027"/>
            <a:chExt cx="2614885" cy="689121"/>
          </a:xfrm>
        </p:grpSpPr>
        <p:pic>
          <p:nvPicPr>
            <p:cNvPr id="138" name="Graphic 137" descr="Box">
              <a:extLst>
                <a:ext uri="{FF2B5EF4-FFF2-40B4-BE49-F238E27FC236}">
                  <a16:creationId xmlns:a16="http://schemas.microsoft.com/office/drawing/2014/main" id="{91069F57-54A0-43E7-AAC3-A0AA18BC1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2520498" y="5222042"/>
              <a:ext cx="444747" cy="444747"/>
            </a:xfrm>
            <a:prstGeom prst="rect">
              <a:avLst/>
            </a:prstGeom>
          </p:spPr>
        </p:pic>
        <p:pic>
          <p:nvPicPr>
            <p:cNvPr id="139" name="Graphic 138" descr="Box trolley">
              <a:extLst>
                <a:ext uri="{FF2B5EF4-FFF2-40B4-BE49-F238E27FC236}">
                  <a16:creationId xmlns:a16="http://schemas.microsoft.com/office/drawing/2014/main" id="{D3F9D082-2A13-4D85-BC16-9D70592B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flipH="1">
              <a:off x="3194761" y="5186741"/>
              <a:ext cx="444747" cy="444747"/>
            </a:xfrm>
            <a:prstGeom prst="rect">
              <a:avLst/>
            </a:prstGeom>
          </p:spPr>
        </p:pic>
        <p:pic>
          <p:nvPicPr>
            <p:cNvPr id="145" name="Graphic 144" descr="Shopping bag">
              <a:extLst>
                <a:ext uri="{FF2B5EF4-FFF2-40B4-BE49-F238E27FC236}">
                  <a16:creationId xmlns:a16="http://schemas.microsoft.com/office/drawing/2014/main" id="{B9503636-4B72-4392-B371-2A336F86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2847420" y="5186741"/>
              <a:ext cx="444747" cy="444747"/>
            </a:xfrm>
            <a:prstGeom prst="rect">
              <a:avLst/>
            </a:prstGeom>
          </p:spPr>
        </p:pic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FB073CD-4C94-42AF-A54D-E5C9C4DB042F}"/>
                </a:ext>
              </a:extLst>
            </p:cNvPr>
            <p:cNvGrpSpPr/>
            <p:nvPr/>
          </p:nvGrpSpPr>
          <p:grpSpPr>
            <a:xfrm>
              <a:off x="1024623" y="5049027"/>
              <a:ext cx="2560371" cy="689121"/>
              <a:chOff x="1024623" y="5049027"/>
              <a:chExt cx="2560371" cy="689121"/>
            </a:xfrm>
          </p:grpSpPr>
          <p:pic>
            <p:nvPicPr>
              <p:cNvPr id="154" name="Afbeelding 144" descr="Vliegtuig">
                <a:extLst>
                  <a:ext uri="{FF2B5EF4-FFF2-40B4-BE49-F238E27FC236}">
                    <a16:creationId xmlns:a16="http://schemas.microsoft.com/office/drawing/2014/main" id="{31F1DAF9-688E-4547-9593-25A6F6B9B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rot="5400000">
                <a:off x="1530739" y="5165484"/>
                <a:ext cx="444132" cy="444132"/>
              </a:xfrm>
              <a:prstGeom prst="rect">
                <a:avLst/>
              </a:prstGeom>
            </p:spPr>
          </p:pic>
          <p:pic>
            <p:nvPicPr>
              <p:cNvPr id="156" name="Afbeelding 145" descr="Vrachtwagen">
                <a:extLst>
                  <a:ext uri="{FF2B5EF4-FFF2-40B4-BE49-F238E27FC236}">
                    <a16:creationId xmlns:a16="http://schemas.microsoft.com/office/drawing/2014/main" id="{120FE63C-3C54-46F9-81D2-1DAA8E8FB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965184" y="5290695"/>
                <a:ext cx="444132" cy="444132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DDCD4357-33E7-4ECC-87B2-06F36D28F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15486" y="5207614"/>
                <a:ext cx="402002" cy="402002"/>
              </a:xfrm>
              <a:prstGeom prst="rect">
                <a:avLst/>
              </a:prstGeom>
            </p:spPr>
          </p:pic>
          <p:pic>
            <p:nvPicPr>
              <p:cNvPr id="158" name="Picture 3" descr="C:\Users\horssenav\AppData\Local\Microsoft\Windows\Temporary Internet Files\Content.IE5\SAC2ICM3\Car_pictogram.svg[1].png">
                <a:extLst>
                  <a:ext uri="{FF2B5EF4-FFF2-40B4-BE49-F238E27FC236}">
                    <a16:creationId xmlns:a16="http://schemas.microsoft.com/office/drawing/2014/main" id="{0C22A6E7-227A-4BA4-9A1B-9BAF38B1E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5184" y="5174235"/>
                <a:ext cx="421942" cy="194819"/>
              </a:xfrm>
              <a:prstGeom prst="rect">
                <a:avLst/>
              </a:pr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0B0E376-C43A-4806-8990-8D906EDB9065}"/>
                  </a:ext>
                </a:extLst>
              </p:cNvPr>
              <p:cNvSpPr/>
              <p:nvPr/>
            </p:nvSpPr>
            <p:spPr>
              <a:xfrm>
                <a:off x="1024623" y="5049027"/>
                <a:ext cx="1455398" cy="68580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54FBE12-5803-4548-A2E2-12C68E2CC719}"/>
                  </a:ext>
                </a:extLst>
              </p:cNvPr>
              <p:cNvSpPr/>
              <p:nvPr/>
            </p:nvSpPr>
            <p:spPr>
              <a:xfrm>
                <a:off x="2549924" y="5052348"/>
                <a:ext cx="1035070" cy="68580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65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A72DBA-DFD6-4B34-9962-36C6B9F7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What-if scenarios:</a:t>
            </a:r>
            <a:br>
              <a:rPr lang="en-GB" noProof="0" dirty="0"/>
            </a:br>
            <a:r>
              <a:rPr lang="en-GB" noProof="0" dirty="0"/>
              <a:t>Three distinct technological pathways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158F0-E409-441B-B1B6-B012E37BE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C6D457D-F476-4F3E-A892-828052755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35891"/>
              </p:ext>
            </p:extLst>
          </p:nvPr>
        </p:nvGraphicFramePr>
        <p:xfrm>
          <a:off x="467999" y="1659619"/>
          <a:ext cx="8298497" cy="4449242"/>
        </p:xfrm>
        <a:graphic>
          <a:graphicData uri="http://schemas.openxmlformats.org/drawingml/2006/table">
            <a:tbl>
              <a:tblPr firstRow="1" firstCol="1" bandRow="1"/>
              <a:tblGrid>
                <a:gridCol w="1451178">
                  <a:extLst>
                    <a:ext uri="{9D8B030D-6E8A-4147-A177-3AD203B41FA5}">
                      <a16:colId xmlns:a16="http://schemas.microsoft.com/office/drawing/2014/main" val="2382513421"/>
                    </a:ext>
                  </a:extLst>
                </a:gridCol>
                <a:gridCol w="1224797">
                  <a:extLst>
                    <a:ext uri="{9D8B030D-6E8A-4147-A177-3AD203B41FA5}">
                      <a16:colId xmlns:a16="http://schemas.microsoft.com/office/drawing/2014/main" val="954894741"/>
                    </a:ext>
                  </a:extLst>
                </a:gridCol>
                <a:gridCol w="1662224">
                  <a:extLst>
                    <a:ext uri="{9D8B030D-6E8A-4147-A177-3AD203B41FA5}">
                      <a16:colId xmlns:a16="http://schemas.microsoft.com/office/drawing/2014/main" val="3277985481"/>
                    </a:ext>
                  </a:extLst>
                </a:gridCol>
                <a:gridCol w="1917466">
                  <a:extLst>
                    <a:ext uri="{9D8B030D-6E8A-4147-A177-3AD203B41FA5}">
                      <a16:colId xmlns:a16="http://schemas.microsoft.com/office/drawing/2014/main" val="693904073"/>
                    </a:ext>
                  </a:extLst>
                </a:gridCol>
                <a:gridCol w="2042832">
                  <a:extLst>
                    <a:ext uri="{9D8B030D-6E8A-4147-A177-3AD203B41FA5}">
                      <a16:colId xmlns:a16="http://schemas.microsoft.com/office/drawing/2014/main" val="2725449433"/>
                    </a:ext>
                  </a:extLst>
                </a:gridCol>
              </a:tblGrid>
              <a:tr h="541375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Scenario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Current situation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A. All electric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 Big on hydrogen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C. Competition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15789"/>
                  </a:ext>
                </a:extLst>
              </a:tr>
              <a:tr h="120281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description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Production is largely fossil based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Renewable electricity as energy carrier in industry and transport.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Maximal direct electrification with storage issues. Refineries are closed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Hydrogen as final energy carrier for transportation and industry,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produced with conversion losses by renewable electricity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Refineries are closed. Add H2 infrastructure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mix of energy carriers, renewable electricity (indirect electrification, hydrogen), fossil fuels with CCS and bio(</a:t>
                      </a: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syn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)fuels.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Add CO</a:t>
                      </a: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infrastructure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4118"/>
                  </a:ext>
                </a:extLst>
              </a:tr>
              <a:tr h="1236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Carbon source and CO</a:t>
                      </a:r>
                      <a:r>
                        <a:rPr lang="en-US" sz="1500" b="1" kern="120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emissions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Fossil based energy and feedstock,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 CO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emissions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Partly closed carbon cycle, waste &amp; bio (growth) used as feedstock (olefins),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near zero CO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emissions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Partly closed carbon cycle, waste &amp; bio (growth) used as feedstock (olefins),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near zero CO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emissions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Crude oil for olefins and coal for steel combined with CCS; scarce bio based 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synfuels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used for transportation and small sectors, 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near zero CO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emissions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78583"/>
                  </a:ext>
                </a:extLst>
              </a:tr>
              <a:tr h="773846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Leading stakeholders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 and petrochemical industry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Power sector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(DC grid)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 sector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</a:t>
                      </a: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grid)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Petrochemical industry and others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09957"/>
                  </a:ext>
                </a:extLst>
              </a:tr>
              <a:tr h="541375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Demand projection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6" marR="38216" marT="38216" marB="382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43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 and service demand projections are from the PBL scenario high growth,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combined with assumed high energy efficiency improvements up to a factor 2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77" marR="87177" marT="43588" marB="435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8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06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20CA-6E50-4A4B-B385-201A2F17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Technological options </a:t>
            </a:r>
            <a:br>
              <a:rPr lang="en-GB" noProof="0" dirty="0"/>
            </a:br>
            <a:r>
              <a:rPr lang="en-GB" noProof="0" dirty="0"/>
              <a:t>by subsector and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2D30A-AB0E-40C4-B8D3-CEE8B1695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029562-00A4-4E90-B48F-7B08670B4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52694"/>
              </p:ext>
            </p:extLst>
          </p:nvPr>
        </p:nvGraphicFramePr>
        <p:xfrm>
          <a:off x="477837" y="1573678"/>
          <a:ext cx="8515161" cy="454394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1884">
                  <a:extLst>
                    <a:ext uri="{9D8B030D-6E8A-4147-A177-3AD203B41FA5}">
                      <a16:colId xmlns:a16="http://schemas.microsoft.com/office/drawing/2014/main" val="2243170254"/>
                    </a:ext>
                  </a:extLst>
                </a:gridCol>
                <a:gridCol w="1085792">
                  <a:extLst>
                    <a:ext uri="{9D8B030D-6E8A-4147-A177-3AD203B41FA5}">
                      <a16:colId xmlns:a16="http://schemas.microsoft.com/office/drawing/2014/main" val="1727129815"/>
                    </a:ext>
                  </a:extLst>
                </a:gridCol>
                <a:gridCol w="1408944">
                  <a:extLst>
                    <a:ext uri="{9D8B030D-6E8A-4147-A177-3AD203B41FA5}">
                      <a16:colId xmlns:a16="http://schemas.microsoft.com/office/drawing/2014/main" val="1957426169"/>
                    </a:ext>
                  </a:extLst>
                </a:gridCol>
                <a:gridCol w="1408943">
                  <a:extLst>
                    <a:ext uri="{9D8B030D-6E8A-4147-A177-3AD203B41FA5}">
                      <a16:colId xmlns:a16="http://schemas.microsoft.com/office/drawing/2014/main" val="3602597672"/>
                    </a:ext>
                  </a:extLst>
                </a:gridCol>
                <a:gridCol w="1380988">
                  <a:extLst>
                    <a:ext uri="{9D8B030D-6E8A-4147-A177-3AD203B41FA5}">
                      <a16:colId xmlns:a16="http://schemas.microsoft.com/office/drawing/2014/main" val="3666652485"/>
                    </a:ext>
                  </a:extLst>
                </a:gridCol>
                <a:gridCol w="1493255">
                  <a:extLst>
                    <a:ext uri="{9D8B030D-6E8A-4147-A177-3AD203B41FA5}">
                      <a16:colId xmlns:a16="http://schemas.microsoft.com/office/drawing/2014/main" val="2125215223"/>
                    </a:ext>
                  </a:extLst>
                </a:gridCol>
                <a:gridCol w="1205355">
                  <a:extLst>
                    <a:ext uri="{9D8B030D-6E8A-4147-A177-3AD203B41FA5}">
                      <a16:colId xmlns:a16="http://schemas.microsoft.com/office/drawing/2014/main" val="4137203946"/>
                    </a:ext>
                  </a:extLst>
                </a:gridCol>
              </a:tblGrid>
              <a:tr h="12234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Sector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Subsector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Product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Processes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3624844"/>
                  </a:ext>
                </a:extLst>
              </a:tr>
              <a:tr h="117001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Current situation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A. All electric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B. Big on hydrogen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C. Competition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9555940"/>
                  </a:ext>
                </a:extLst>
              </a:tr>
              <a:tr h="5850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Basic chemicals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Olefins (High Value Chemicals)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Ethylene, propylene, other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Current crude oil based processes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Bio (for export) and waste (domestic) based MTO/MTA are used for olefin production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Bio (for export) and waste (domestic) based MTO/MTA are used for olefin production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Use crude oil refining and </a:t>
                      </a:r>
                      <a:r>
                        <a:rPr lang="en-US" sz="900" u="none" strike="noStrike" dirty="0" err="1">
                          <a:effectLst/>
                        </a:rPr>
                        <a:t>naphta</a:t>
                      </a:r>
                      <a:r>
                        <a:rPr lang="en-US" sz="900" u="none" strike="noStrike" dirty="0">
                          <a:effectLst/>
                        </a:rPr>
                        <a:t> and gasoil steam cracking and residue gasification via MTO to produce olefins/aromatics (CCS waste incineration)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7016298"/>
                  </a:ext>
                </a:extLst>
              </a:tr>
              <a:tr h="117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Chlorine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Current electrical process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Current electrical process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Current electrical process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Current electrical process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469849"/>
                  </a:ext>
                </a:extLst>
              </a:tr>
              <a:tr h="234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Ammonia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Fertilizer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Current natural gas based processes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Direct electrical ammonia synthesis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Indirect electrical ammonia synthesis via H2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Current gas based, </a:t>
                      </a:r>
                      <a:r>
                        <a:rPr lang="en-US" sz="900" u="none" strike="noStrike" dirty="0" err="1">
                          <a:effectLst/>
                        </a:rPr>
                        <a:t>decarbon</a:t>
                      </a:r>
                      <a:r>
                        <a:rPr lang="en-US" sz="900" u="none" strike="noStrike" dirty="0">
                          <a:effectLst/>
                        </a:rPr>
                        <a:t> electricity + CCS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131362"/>
                  </a:ext>
                </a:extLst>
              </a:tr>
              <a:tr h="1228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Transport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Freight road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Diesel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Combustion engines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Electric vehicles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H2 fuel cells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err="1">
                          <a:effectLst/>
                        </a:rPr>
                        <a:t>Biobased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syndiesel</a:t>
                      </a:r>
                      <a:r>
                        <a:rPr lang="en-US" sz="900" u="none" strike="noStrike" dirty="0">
                          <a:effectLst/>
                        </a:rPr>
                        <a:t> or OME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8258345"/>
                  </a:ext>
                </a:extLst>
              </a:tr>
              <a:tr h="125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Passenger road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Gasoline, diesel, CNG and electricity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Combustion engines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Electric vehicles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H2 fuel cells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err="1">
                          <a:effectLst/>
                        </a:rPr>
                        <a:t>Biobased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syndiesel</a:t>
                      </a:r>
                      <a:r>
                        <a:rPr lang="en-US" sz="900" u="none" strike="noStrike" dirty="0">
                          <a:effectLst/>
                        </a:rPr>
                        <a:t> or OME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19303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Aviation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Kerosene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Combustion engines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Electric airplanes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H2 fuel cells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err="1">
                          <a:effectLst/>
                        </a:rPr>
                        <a:t>Biobased</a:t>
                      </a:r>
                      <a:r>
                        <a:rPr lang="en-US" sz="900" u="none" strike="noStrike" dirty="0">
                          <a:effectLst/>
                        </a:rPr>
                        <a:t> kerosene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4526379"/>
                  </a:ext>
                </a:extLst>
              </a:tr>
              <a:tr h="122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Oil refinery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Basic chemicals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Crude oil refining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None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Crude oil for feedstock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9777901"/>
                  </a:ext>
                </a:extLst>
              </a:tr>
              <a:tr h="1395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Fuels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Crude oil refining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None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3048370"/>
                  </a:ext>
                </a:extLst>
              </a:tr>
              <a:tr h="1090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Metal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Iron &amp; steel: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strike="noStrike" dirty="0">
                          <a:effectLst/>
                        </a:rPr>
                        <a:t>Primary steel</a:t>
                      </a:r>
                      <a:endParaRPr lang="en-GB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Blast oxygen furnace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Electrowinning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Direct reduction H2 + EAF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HISARNA or TGR + Carbon Capture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6547075"/>
                  </a:ext>
                </a:extLst>
              </a:tr>
              <a:tr h="234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</a:rPr>
                        <a:t>Secondary steel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EAF, Secondary steel from scrap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EAF, Secondary steel from scrap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EAF, Secondary steel from scrap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EAF, Secondary steel from scrap + CCS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3056998"/>
                  </a:ext>
                </a:extLst>
              </a:tr>
              <a:tr h="117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Aluminium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Current process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Current process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Current process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Current process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3853257"/>
                  </a:ext>
                </a:extLst>
              </a:tr>
              <a:tr h="1271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Minerals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Glass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Container glass, flat glass, glass </a:t>
                      </a:r>
                      <a:r>
                        <a:rPr lang="en-US" sz="900" u="none" strike="noStrike" dirty="0" err="1">
                          <a:effectLst/>
                        </a:rPr>
                        <a:t>fibre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Current processes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Electric oven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H2 oven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Synthetic CH4 oven + CCS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6816434"/>
                  </a:ext>
                </a:extLst>
              </a:tr>
              <a:tr h="117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Cement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ENCI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8676553"/>
                  </a:ext>
                </a:extLst>
              </a:tr>
              <a:tr h="117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Lime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Lime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No lime production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None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6997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Food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Milk powder, potato &amp; sugar represent sector</a:t>
                      </a: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Steam boilers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Heat pumps + compression + HT storage, breakthroughs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Heat pumps + compression + H2/fuel cells, fuel mix 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Biogas BAT, </a:t>
                      </a:r>
                      <a:r>
                        <a:rPr lang="en-US" sz="900" u="none" strike="noStrike" dirty="0" err="1">
                          <a:effectLst/>
                        </a:rPr>
                        <a:t>decarbon</a:t>
                      </a:r>
                      <a:r>
                        <a:rPr lang="en-US" sz="900" u="none" strike="noStrike" dirty="0">
                          <a:effectLst/>
                        </a:rPr>
                        <a:t> electricity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259986"/>
                  </a:ext>
                </a:extLst>
              </a:tr>
              <a:tr h="245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Paper &amp; pulp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Steam boilers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Heat pumps + compression + HT storage, breakthroughs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Heat pumps + compression + H2/fuel cells, fuel mix change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Biogas BAT, </a:t>
                      </a:r>
                      <a:r>
                        <a:rPr lang="en-US" sz="900" u="none" strike="noStrike" dirty="0" err="1">
                          <a:effectLst/>
                        </a:rPr>
                        <a:t>decarbon</a:t>
                      </a:r>
                      <a:r>
                        <a:rPr lang="en-US" sz="900" u="none" strike="noStrike" dirty="0">
                          <a:effectLst/>
                        </a:rPr>
                        <a:t> electricity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16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1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529B-81E3-4E1C-82F2-E1A45267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00761-CA59-4E3D-9F62-F8E5F35DE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32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0319260-DDB8-48A4-BBE7-0954091EE9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98996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29" imgW="383" imgH="384" progId="TCLayout.ActiveDocument.1">
                  <p:embed/>
                </p:oleObj>
              </mc:Choice>
              <mc:Fallback>
                <p:oleObj name="think-cell Slide" r:id="rId29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0319260-DDB8-48A4-BBE7-0954091EE9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F986F54-F1F5-4B64-9351-0583AB7CCBA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dirty="0"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437D7E0-2400-4658-ADB4-D61731DA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Current domestic CO</a:t>
            </a:r>
            <a:r>
              <a:rPr lang="en-GB" baseline="-25000" noProof="0" dirty="0"/>
              <a:t>2</a:t>
            </a:r>
            <a:r>
              <a:rPr lang="en-GB" noProof="0" dirty="0"/>
              <a:t> emissions (2010)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C21E08-B6EE-4E09-A924-B132EF784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16</a:t>
            </a:fld>
            <a:endParaRPr lang="nl-NL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C46D9F-2BE7-4C60-ADF2-5F58E04EFE7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990850" y="3543300"/>
            <a:ext cx="3143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A82DA4-6A37-419F-847E-8546FB104D8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5838825" y="2305050"/>
            <a:ext cx="3143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5B0D6C-AFD7-4FE6-8642-60D3DB74208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410075" y="3333750"/>
            <a:ext cx="3143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64094D-6E5D-4481-922C-FF16A156FDC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2276475" y="3752850"/>
            <a:ext cx="3143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01C900-FD32-4302-B04B-BD3DCC488AD9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3705225" y="3419475"/>
            <a:ext cx="3143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52E50F-DEFF-46E0-8454-89A36487869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5124450" y="3286125"/>
            <a:ext cx="3143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07">
            <a:extLst>
              <a:ext uri="{FF2B5EF4-FFF2-40B4-BE49-F238E27FC236}">
                <a16:creationId xmlns:a16="http://schemas.microsoft.com/office/drawing/2014/main" id="{B8C22194-9ED6-442C-A5A1-7009DC6973E2}"/>
              </a:ext>
            </a:extLst>
          </p:cNvPr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378459921"/>
              </p:ext>
            </p:extLst>
          </p:nvPr>
        </p:nvGraphicFramePr>
        <p:xfrm>
          <a:off x="1270000" y="1727200"/>
          <a:ext cx="5508637" cy="337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EF0D3D8B-07F0-4331-BE3A-8956CA0096B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286375" y="4941888"/>
            <a:ext cx="70643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EE59F5-DF46-4912-A98B-9F85E202CC4F}" type="datetime'''''Tr''an''sp''o''r''t'''' F''''''u''e''ls'''''''''''''''">
              <a:rPr lang="nl-NL" altLang="en-US" sz="1400"/>
              <a:pPr/>
              <a:t>Transport Fuels</a:t>
            </a:fld>
            <a:endParaRPr lang="nl-NL" sz="1400" dirty="0">
              <a:sym typeface="+mn-lt"/>
            </a:endParaRPr>
          </a:p>
        </p:txBody>
      </p:sp>
      <p:sp>
        <p:nvSpPr>
          <p:cNvPr id="91" name="Tijdelijke aanduiding voor tekst 2">
            <a:extLst>
              <a:ext uri="{FF2B5EF4-FFF2-40B4-BE49-F238E27FC236}">
                <a16:creationId xmlns:a16="http://schemas.microsoft.com/office/drawing/2014/main" id="{F4CFE4E4-EDBC-449E-899D-D73385FEBB6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696075" y="4408488"/>
            <a:ext cx="1846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3BBE14-3BE8-4430-B152-3C7A08E2A64F}" type="datetime'En''d'' of'' ''''L''''ife'''' C''''O''2 emis''sio''''n''''''s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End of Life CO2 emissions</a:t>
            </a:fld>
            <a:endParaRPr lang="nl-NL" sz="1400" dirty="0">
              <a:sym typeface="+mn-lt"/>
            </a:endParaRPr>
          </a:p>
        </p:txBody>
      </p:sp>
      <p:sp>
        <p:nvSpPr>
          <p:cNvPr id="88" name="Tijdelijke aanduiding voor tekst 2">
            <a:extLst>
              <a:ext uri="{FF2B5EF4-FFF2-40B4-BE49-F238E27FC236}">
                <a16:creationId xmlns:a16="http://schemas.microsoft.com/office/drawing/2014/main" id="{2D3F7122-44D1-4281-902C-4AC83C3391D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696075" y="2622550"/>
            <a:ext cx="21129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E88709-930A-495E-BD37-9064F879F3C2}" type="datetime'''Di''''''''r''''ect P''rocess'' CO2 ''''e''m''iss''i''''ons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Direct Process CO2 emissions</a:t>
            </a:fld>
            <a:endParaRPr lang="nl-NL" sz="1400" dirty="0">
              <a:sym typeface="+mn-lt"/>
            </a:endParaRPr>
          </a:p>
        </p:txBody>
      </p:sp>
      <p:sp>
        <p:nvSpPr>
          <p:cNvPr id="90" name="Tijdelijke aanduiding voor tekst 2">
            <a:extLst>
              <a:ext uri="{FF2B5EF4-FFF2-40B4-BE49-F238E27FC236}">
                <a16:creationId xmlns:a16="http://schemas.microsoft.com/office/drawing/2014/main" id="{BB37F313-F4EC-4406-B5CE-1E014069611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696075" y="3646488"/>
            <a:ext cx="1835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6BFBA03-E71B-4126-8C02-C820E03CD1E6}" type="datetime'''''''''Use ''p''''''hase ''C''''O''2'' ''''emi''''''ssions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Use phase CO2 emissions</a:t>
            </a:fld>
            <a:endParaRPr lang="nl-NL" sz="1400" dirty="0">
              <a:sym typeface="+mn-lt"/>
            </a:endParaRPr>
          </a:p>
        </p:txBody>
      </p:sp>
      <p:sp>
        <p:nvSpPr>
          <p:cNvPr id="89" name="Tijdelijke aanduiding voor tekst 2">
            <a:extLst>
              <a:ext uri="{FF2B5EF4-FFF2-40B4-BE49-F238E27FC236}">
                <a16:creationId xmlns:a16="http://schemas.microsoft.com/office/drawing/2014/main" id="{159E4AD1-0042-4EA7-BFCC-1EC4F2D30F4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696075" y="3127375"/>
            <a:ext cx="1803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5892FB-F180-457C-BD08-074E2E387B54}" type="datetime'Ele''''c''t''ric''ity'' ''''''''CO2 ''e''mi''''ss''''''ion''s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Electricity CO2 emissions</a:t>
            </a:fld>
            <a:endParaRPr lang="nl-NL" sz="1400" dirty="0">
              <a:sym typeface="+mn-lt"/>
            </a:endParaRP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D9CCB86D-8349-4115-9E2D-8F29A49B0032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172200" y="4941888"/>
            <a:ext cx="3635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D1DF34-0522-4448-9AB6-B6D2D5277AC0}" type="datetime'''T''''''o''''t''''''''''''a''''l'''''''''''''''''''''''''">
              <a:rPr lang="nl-NL" altLang="en-US" sz="1400"/>
              <a:pPr/>
              <a:t>Total</a:t>
            </a:fld>
            <a:endParaRPr lang="nl-NL" sz="1400" dirty="0">
              <a:sym typeface="+mn-lt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6699B18E-F8FC-4B25-8206-61C35B3645E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25513" y="1528763"/>
            <a:ext cx="15970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>
                <a:sym typeface="+mn-lt"/>
              </a:rPr>
              <a:t>CO2 emissions [Mton]</a:t>
            </a:r>
            <a:endParaRPr lang="en-GB" sz="1400">
              <a:sym typeface="+mn-lt"/>
            </a:endParaRPr>
          </a:p>
        </p:txBody>
      </p:sp>
      <p:sp>
        <p:nvSpPr>
          <p:cNvPr id="49" name="Tijdelijke aanduiding voor tekst 2">
            <a:extLst>
              <a:ext uri="{FF2B5EF4-FFF2-40B4-BE49-F238E27FC236}">
                <a16:creationId xmlns:a16="http://schemas.microsoft.com/office/drawing/2014/main" id="{60889E1C-059A-4F25-93C9-F832940DCCA4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237288" y="2066925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F003D7-C5CD-486A-82DA-48BCFF2A5E5D}" type="datetime'''9''''''''''''8'''''''''''''''''''''''''''''''''''''''">
              <a:rPr lang="nl-NL" altLang="en-US" sz="1400"/>
              <a:pPr/>
              <a:t>98</a:t>
            </a:fld>
            <a:endParaRPr lang="nl-NL" sz="1400" dirty="0">
              <a:sym typeface="+mn-lt"/>
            </a:endParaRPr>
          </a:p>
        </p:txBody>
      </p:sp>
      <p:sp>
        <p:nvSpPr>
          <p:cNvPr id="110" name="Tijdelijke aanduiding voor tekst 2">
            <a:extLst>
              <a:ext uri="{FF2B5EF4-FFF2-40B4-BE49-F238E27FC236}">
                <a16:creationId xmlns:a16="http://schemas.microsoft.com/office/drawing/2014/main" id="{BBA233DD-B7F5-40B6-8376-3ED73FD791A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283325" y="3127375"/>
            <a:ext cx="141288" cy="212725"/>
          </a:xfrm>
          <a:prstGeom prst="rect">
            <a:avLst/>
          </a:prstGeom>
          <a:solidFill>
            <a:srgbClr val="9DB1C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6991AB-504F-4903-8027-8DB8C96B828B}" type="datetime'''''''''6'''''''''''''''''''''''''''''''''''''''''''''">
              <a:rPr lang="nl-NL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nl-NL" sz="1400" dirty="0">
              <a:sym typeface="+mn-lt"/>
            </a:endParaRPr>
          </a:p>
        </p:txBody>
      </p:sp>
      <p:sp>
        <p:nvSpPr>
          <p:cNvPr id="34" name="Tijdelijke aanduiding voor tekst 2">
            <a:extLst>
              <a:ext uri="{FF2B5EF4-FFF2-40B4-BE49-F238E27FC236}">
                <a16:creationId xmlns:a16="http://schemas.microsoft.com/office/drawing/2014/main" id="{E32BC904-DC11-450F-96B8-FF73D726D04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571750" y="4941888"/>
            <a:ext cx="438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ADC956-03AB-4B91-BAF9-3399D95FADE5}" type="datetime'''M''e''''''''''''''''''''t''''''a''''''''''''''''l'''">
              <a:rPr lang="nl-NL" altLang="en-US" sz="1400"/>
              <a:pPr/>
              <a:t>Metal</a:t>
            </a:fld>
            <a:endParaRPr lang="nl-NL" sz="1400" dirty="0">
              <a:sym typeface="+mn-lt"/>
            </a:endParaRPr>
          </a:p>
        </p:txBody>
      </p:sp>
      <p:sp>
        <p:nvSpPr>
          <p:cNvPr id="32" name="Tijdelijke aanduiding voor tekst 2">
            <a:extLst>
              <a:ext uri="{FF2B5EF4-FFF2-40B4-BE49-F238E27FC236}">
                <a16:creationId xmlns:a16="http://schemas.microsoft.com/office/drawing/2014/main" id="{E790D9BE-B95F-4AA8-868B-E7FC43676C5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704975" y="4941888"/>
            <a:ext cx="7429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83D99B-8CDA-4D95-83E5-006818D63492}" type="datetime'''Ba''''''''si''c'' C''hem''ic''''''''als'''''''''">
              <a:rPr lang="nl-NL" altLang="en-US" sz="1400"/>
              <a:pPr/>
              <a:t>Basic Chemicals</a:t>
            </a:fld>
            <a:endParaRPr lang="nl-NL" sz="1400" dirty="0">
              <a:sym typeface="+mn-lt"/>
            </a:endParaRPr>
          </a:p>
        </p:txBody>
      </p:sp>
      <p:sp>
        <p:nvSpPr>
          <p:cNvPr id="109" name="Tijdelijke aanduiding voor tekst 2">
            <a:extLst>
              <a:ext uri="{FF2B5EF4-FFF2-40B4-BE49-F238E27FC236}">
                <a16:creationId xmlns:a16="http://schemas.microsoft.com/office/drawing/2014/main" id="{ADB657A0-0960-49F4-9041-332925606FD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435350" y="3375025"/>
            <a:ext cx="141288" cy="212725"/>
          </a:xfrm>
          <a:prstGeom prst="rect">
            <a:avLst/>
          </a:prstGeom>
          <a:solidFill>
            <a:srgbClr val="DFE5E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B550E0-02A2-4D93-BCE2-088B12AB755A}" type="datetime'''5'''''''''''''''''">
              <a:rPr lang="nl-NL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nl-NL" sz="1400" dirty="0">
              <a:sym typeface="+mn-lt"/>
            </a:endParaRPr>
          </a:p>
        </p:txBody>
      </p:sp>
      <p:sp>
        <p:nvSpPr>
          <p:cNvPr id="47" name="Tijdelijke aanduiding voor tekst 2">
            <a:extLst>
              <a:ext uri="{FF2B5EF4-FFF2-40B4-BE49-F238E27FC236}">
                <a16:creationId xmlns:a16="http://schemas.microsoft.com/office/drawing/2014/main" id="{842C4CE5-9F27-4B64-9609-4AAD56A6A85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144963" y="3270250"/>
            <a:ext cx="141288" cy="212725"/>
          </a:xfrm>
          <a:prstGeom prst="rect">
            <a:avLst/>
          </a:prstGeom>
          <a:solidFill>
            <a:srgbClr val="DFE5E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625D86-B6E6-40D0-8014-BC65919F7783}" type="datetime'''''''''''3'''''''''''''''''''''''''''''''''''''''''''''''">
              <a:rPr lang="nl-NL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nl-NL" sz="1400" dirty="0">
              <a:sym typeface="+mn-lt"/>
            </a:endParaRPr>
          </a:p>
        </p:txBody>
      </p:sp>
      <p:sp>
        <p:nvSpPr>
          <p:cNvPr id="37" name="Tijdelijke aanduiding voor tekst 2">
            <a:extLst>
              <a:ext uri="{FF2B5EF4-FFF2-40B4-BE49-F238E27FC236}">
                <a16:creationId xmlns:a16="http://schemas.microsoft.com/office/drawing/2014/main" id="{D4BBCC69-5DEE-4BB3-83E8-9025C49ACFC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892550" y="4941888"/>
            <a:ext cx="6445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5D3348-00D8-4435-85C9-F69EC30F7CF2}" type="datetime'''''''''Mi''''''n''''''e''''ra''l''''''''s'''''''''''">
              <a:rPr lang="nl-NL" altLang="en-US" sz="1400"/>
              <a:pPr/>
              <a:t>Minerals</a:t>
            </a:fld>
            <a:endParaRPr lang="nl-NL" sz="1400" dirty="0">
              <a:sym typeface="+mn-lt"/>
            </a:endParaRPr>
          </a:p>
        </p:txBody>
      </p:sp>
      <p:sp>
        <p:nvSpPr>
          <p:cNvPr id="35" name="Tijdelijke aanduiding voor tekst 2">
            <a:extLst>
              <a:ext uri="{FF2B5EF4-FFF2-40B4-BE49-F238E27FC236}">
                <a16:creationId xmlns:a16="http://schemas.microsoft.com/office/drawing/2014/main" id="{0A1C7004-CCF2-4B9C-A87D-FA29B3AA7600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319463" y="4941888"/>
            <a:ext cx="373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5823B6-67F0-4CA2-A5F7-EDEBBD007052}" type="datetime'''''''F''''''''''''''''''''''oo''''''''''''''''''d'''''">
              <a:rPr lang="nl-NL" altLang="en-US" sz="1400"/>
              <a:pPr/>
              <a:t>Food</a:t>
            </a:fld>
            <a:endParaRPr lang="nl-NL" sz="1400" dirty="0">
              <a:sym typeface="+mn-lt"/>
            </a:endParaRPr>
          </a:p>
        </p:txBody>
      </p:sp>
      <p:sp>
        <p:nvSpPr>
          <p:cNvPr id="40" name="Tijdelijke aanduiding voor tekst 2">
            <a:extLst>
              <a:ext uri="{FF2B5EF4-FFF2-40B4-BE49-F238E27FC236}">
                <a16:creationId xmlns:a16="http://schemas.microsoft.com/office/drawing/2014/main" id="{4B7CC941-A624-4362-887F-A4B69C52E4C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676775" y="4941888"/>
            <a:ext cx="4953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02DAA3-297E-435B-BDB0-7AEAFE308FFA}" type="datetime'''''''''''P''''''''a''p''er &amp; ''''''p''''u''''lp'''''">
              <a:rPr lang="nl-NL" altLang="en-US" sz="1400"/>
              <a:pPr/>
              <a:t>Paper &amp; pulp</a:t>
            </a:fld>
            <a:endParaRPr lang="nl-NL" sz="1400" dirty="0">
              <a:sym typeface="+mn-lt"/>
            </a:endParaRPr>
          </a:p>
        </p:txBody>
      </p:sp>
      <p:sp>
        <p:nvSpPr>
          <p:cNvPr id="48" name="Tijdelijke aanduiding voor tekst 2">
            <a:extLst>
              <a:ext uri="{FF2B5EF4-FFF2-40B4-BE49-F238E27FC236}">
                <a16:creationId xmlns:a16="http://schemas.microsoft.com/office/drawing/2014/main" id="{5ABF898F-FFA1-46AF-B44E-2ACE31C1BD7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854575" y="3203575"/>
            <a:ext cx="141288" cy="212725"/>
          </a:xfrm>
          <a:prstGeom prst="rect">
            <a:avLst/>
          </a:prstGeom>
          <a:solidFill>
            <a:srgbClr val="DFE5E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687B8E-980C-43E6-878D-7D4FCBAF3BF0}" type="datetime'''''''''''''''''''''''2'''''''''''''''''''''''''">
              <a:rPr lang="nl-NL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nl-NL" sz="1400" dirty="0">
              <a:sym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E2C95-5216-4B0A-9AD9-7A6DD8F46113}"/>
              </a:ext>
            </a:extLst>
          </p:cNvPr>
          <p:cNvSpPr/>
          <p:nvPr/>
        </p:nvSpPr>
        <p:spPr>
          <a:xfrm>
            <a:off x="1069371" y="5570143"/>
            <a:ext cx="715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Basic chemicals (incl. export) and transport (excl. export) are dominant</a:t>
            </a:r>
          </a:p>
        </p:txBody>
      </p:sp>
    </p:spTree>
    <p:extLst>
      <p:ext uri="{BB962C8B-B14F-4D97-AF65-F5344CB8AC3E}">
        <p14:creationId xmlns:p14="http://schemas.microsoft.com/office/powerpoint/2010/main" val="160328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0319260-DDB8-48A4-BBE7-0954091EE9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19511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22" imgW="383" imgH="384" progId="TCLayout.ActiveDocument.1">
                  <p:embed/>
                </p:oleObj>
              </mc:Choice>
              <mc:Fallback>
                <p:oleObj name="think-cell Slide" r:id="rId22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0319260-DDB8-48A4-BBE7-0954091EE9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F986F54-F1F5-4B64-9351-0583AB7CCBA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437D7E0-2400-4658-ADB4-D61731DA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Current CO</a:t>
            </a:r>
            <a:r>
              <a:rPr lang="en-GB" baseline="-25000" noProof="0" dirty="0"/>
              <a:t>2</a:t>
            </a:r>
            <a:r>
              <a:rPr lang="en-GB" noProof="0" dirty="0"/>
              <a:t> including exported fuels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C21E08-B6EE-4E09-A924-B132EF784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17</a:t>
            </a:fld>
            <a:endParaRPr lang="nl-NL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16DA37E5-6B3B-4F81-8815-9603A496A578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43627528"/>
              </p:ext>
            </p:extLst>
          </p:nvPr>
        </p:nvGraphicFramePr>
        <p:xfrm>
          <a:off x="1727200" y="1727200"/>
          <a:ext cx="4337222" cy="337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66" name="Tijdelijke aanduiding voor tekst 2">
            <a:extLst>
              <a:ext uri="{FF2B5EF4-FFF2-40B4-BE49-F238E27FC236}">
                <a16:creationId xmlns:a16="http://schemas.microsoft.com/office/drawing/2014/main" id="{EEB69471-1E5B-438E-8735-E05CE33D06A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49388" y="1528763"/>
            <a:ext cx="15970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>
                <a:sym typeface="+mn-lt"/>
              </a:rPr>
              <a:t>CO2 emissions [Mton]</a:t>
            </a:r>
            <a:endParaRPr lang="en-GB" sz="1400">
              <a:sym typeface="+mn-lt"/>
            </a:endParaRPr>
          </a:p>
        </p:txBody>
      </p:sp>
      <p:sp>
        <p:nvSpPr>
          <p:cNvPr id="122" name="Tijdelijke aanduiding voor tekst 2">
            <a:extLst>
              <a:ext uri="{FF2B5EF4-FFF2-40B4-BE49-F238E27FC236}">
                <a16:creationId xmlns:a16="http://schemas.microsoft.com/office/drawing/2014/main" id="{D8D64E1A-1428-4F2D-B4EA-D0B8DB83200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743450" y="4732338"/>
            <a:ext cx="141288" cy="212725"/>
          </a:xfrm>
          <a:prstGeom prst="rect">
            <a:avLst/>
          </a:prstGeom>
          <a:solidFill>
            <a:srgbClr val="6F8DB9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7B2D1C-6D8B-48A7-9783-8F7DD3C7147B}" type="datetime'''''''''''''''''''0'''''''''''''''">
              <a:rPr lang="nl-NL" altLang="en-US" sz="140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nl-NL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1" name="Tijdelijke aanduiding voor tekst 2">
            <a:extLst>
              <a:ext uri="{FF2B5EF4-FFF2-40B4-BE49-F238E27FC236}">
                <a16:creationId xmlns:a16="http://schemas.microsoft.com/office/drawing/2014/main" id="{FBEE2145-B428-433E-98C0-E1F8B35E2DF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262563" y="4732338"/>
            <a:ext cx="141288" cy="212725"/>
          </a:xfrm>
          <a:prstGeom prst="rect">
            <a:avLst/>
          </a:prstGeom>
          <a:solidFill>
            <a:srgbClr val="9DB1C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2CD716-D7C1-4DB2-AEBA-B64B7E6FEAB4}" type="datetime'''''''''''''''''''''''''''''''''''''''''''0'''''''''''''">
              <a:rPr lang="nl-NL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nl-NL" sz="1400" dirty="0">
              <a:sym typeface="+mn-lt"/>
            </a:endParaRPr>
          </a:p>
        </p:txBody>
      </p:sp>
      <p:sp>
        <p:nvSpPr>
          <p:cNvPr id="119" name="Tijdelijke aanduiding voor tekst 2">
            <a:extLst>
              <a:ext uri="{FF2B5EF4-FFF2-40B4-BE49-F238E27FC236}">
                <a16:creationId xmlns:a16="http://schemas.microsoft.com/office/drawing/2014/main" id="{AC655C1D-9DC6-4269-A5DA-67FC5D50834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911725" y="2076450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3DE8EB-1260-4F76-A7B8-140D484139B4}" type="datetime'''''''''''''''''''''''''''''''''''''''1''2''''4'">
              <a:rPr lang="nl-NL" altLang="en-US" sz="1400"/>
              <a:pPr/>
              <a:t>124</a:t>
            </a:fld>
            <a:endParaRPr lang="nl-NL" sz="1400" dirty="0">
              <a:sym typeface="+mn-l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F0286993-E820-44E7-AC95-8323729BB74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121025" y="4165600"/>
            <a:ext cx="141288" cy="212725"/>
          </a:xfrm>
          <a:prstGeom prst="rect">
            <a:avLst/>
          </a:prstGeom>
          <a:solidFill>
            <a:srgbClr val="9DB1C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EB6226-FF65-4C43-9C13-8FCE93D22443}" type="datetime'''''''''''''''''''''''''6'''''">
              <a:rPr lang="nl-NL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nl-NL" sz="1400" dirty="0">
              <a:sym typeface="+mn-lt"/>
            </a:endParaRPr>
          </a:p>
        </p:txBody>
      </p:sp>
      <p:sp>
        <p:nvSpPr>
          <p:cNvPr id="104" name="Tijdelijke aanduiding voor tekst 2">
            <a:extLst>
              <a:ext uri="{FF2B5EF4-FFF2-40B4-BE49-F238E27FC236}">
                <a16:creationId xmlns:a16="http://schemas.microsoft.com/office/drawing/2014/main" id="{2FC57B24-1D2D-4C62-A710-34127F822B5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549525" y="5048250"/>
            <a:ext cx="12827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114382-3606-4F25-8693-1A818CD226EF}" type="datetime'C''''''urr''e''n''t'''' ''''''''''D''om''''''e''''''''''stic'">
              <a:rPr lang="nl-NL" altLang="en-US" sz="1400"/>
              <a:pPr/>
              <a:t>Current Domestic</a:t>
            </a:fld>
            <a:endParaRPr lang="nl-NL" sz="1400" dirty="0">
              <a:sym typeface="+mn-lt"/>
            </a:endParaRPr>
          </a:p>
        </p:txBody>
      </p:sp>
      <p:sp>
        <p:nvSpPr>
          <p:cNvPr id="113" name="Tijdelijke aanduiding voor tekst 2">
            <a:extLst>
              <a:ext uri="{FF2B5EF4-FFF2-40B4-BE49-F238E27FC236}">
                <a16:creationId xmlns:a16="http://schemas.microsoft.com/office/drawing/2014/main" id="{26235572-75A3-47D1-8617-58FFAE22BE7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532313" y="5048250"/>
            <a:ext cx="10795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32F876-7C3F-439F-BA0D-69244A0A785D}" type="datetime'''''''C''''urre''''''''''''n''t'''''''' ''Expo''''''''''r''t'">
              <a:rPr lang="nl-NL" altLang="en-US" sz="1400"/>
              <a:pPr/>
              <a:t>Current Export</a:t>
            </a:fld>
            <a:endParaRPr lang="nl-NL" sz="1400" dirty="0">
              <a:sym typeface="+mn-lt"/>
            </a:endParaRPr>
          </a:p>
        </p:txBody>
      </p:sp>
      <p:sp>
        <p:nvSpPr>
          <p:cNvPr id="123" name="Tijdelijke aanduiding voor tekst 2">
            <a:extLst>
              <a:ext uri="{FF2B5EF4-FFF2-40B4-BE49-F238E27FC236}">
                <a16:creationId xmlns:a16="http://schemas.microsoft.com/office/drawing/2014/main" id="{78126CB1-86B6-447E-B706-E5B83B596BB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074988" y="2609850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97F039-FA66-4C18-B0CB-44EEC5501240}" type="datetime'''''''''''''''''''''''''''''''9''''''''''8'''''''''''''''''">
              <a:rPr lang="nl-NL" altLang="en-US" sz="1400"/>
              <a:pPr/>
              <a:t>98</a:t>
            </a:fld>
            <a:endParaRPr lang="nl-NL" sz="1400" dirty="0">
              <a:sym typeface="+mn-lt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D2BE81C-311F-4C51-BE65-FE7FF729139C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083300" y="2855913"/>
            <a:ext cx="250825" cy="187325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chemeClr val="tx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2401F26-7205-4BDB-97CA-22D43865CE99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083300" y="2328863"/>
            <a:ext cx="250825" cy="187325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6C6617-DA31-47C1-BC50-0AFA9EE46340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083300" y="2592388"/>
            <a:ext cx="250825" cy="187325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C5BF3F-3429-4FA9-A2D0-7CCA18A634D2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083300" y="2065338"/>
            <a:ext cx="250825" cy="187325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Tijdelijke aanduiding voor tekst 2">
            <a:extLst>
              <a:ext uri="{FF2B5EF4-FFF2-40B4-BE49-F238E27FC236}">
                <a16:creationId xmlns:a16="http://schemas.microsoft.com/office/drawing/2014/main" id="{E3337EE6-35CF-4985-8BC1-610B7BB5FE3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384925" y="2324100"/>
            <a:ext cx="18335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17E037B-17BD-46F4-B3B9-A4690B0D7B7C}" type="datetime'U''se P''ha''''''''s''e C''O''2 em''iss''''io''n''''s''''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Use Phase CO2 emissions</a:t>
            </a:fld>
            <a:endParaRPr lang="nl-NL" sz="1400" dirty="0">
              <a:sym typeface="+mn-lt"/>
            </a:endParaRPr>
          </a:p>
        </p:txBody>
      </p:sp>
      <p:sp>
        <p:nvSpPr>
          <p:cNvPr id="107" name="Tijdelijke aanduiding voor tekst 2">
            <a:extLst>
              <a:ext uri="{FF2B5EF4-FFF2-40B4-BE49-F238E27FC236}">
                <a16:creationId xmlns:a16="http://schemas.microsoft.com/office/drawing/2014/main" id="{5704C8A8-62F5-4344-B6ED-6FA820D4ADC0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384925" y="2060575"/>
            <a:ext cx="21129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75C54D-D652-49F5-86D4-D4BB0AF30063}" type="datetime'D''''i''re''ct P''''''rocess'' CO2'' ''''emi''s''s''i''ons'''">
              <a:rPr lang="nl-NL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Direct Process CO2 emissions</a:t>
            </a:fld>
            <a:endParaRPr lang="nl-NL" sz="1400" dirty="0">
              <a:sym typeface="+mn-lt"/>
            </a:endParaRPr>
          </a:p>
        </p:txBody>
      </p:sp>
      <p:sp>
        <p:nvSpPr>
          <p:cNvPr id="114" name="Tijdelijke aanduiding voor tekst 2">
            <a:extLst>
              <a:ext uri="{FF2B5EF4-FFF2-40B4-BE49-F238E27FC236}">
                <a16:creationId xmlns:a16="http://schemas.microsoft.com/office/drawing/2014/main" id="{57FC4016-2994-442B-9CE0-B16C6212D6B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384925" y="2851150"/>
            <a:ext cx="1846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93A7F63-69B2-4BED-AB5D-25EBABD367F1}" type="datetime'End of'' L''i''''''fe C''''''''''''O''2'' ''emi''ssi''''on''s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End of Life CO2 emissions</a:t>
            </a:fld>
            <a:endParaRPr lang="nl-NL" sz="1400" dirty="0">
              <a:sym typeface="+mn-lt"/>
            </a:endParaRPr>
          </a:p>
        </p:txBody>
      </p:sp>
      <p:sp>
        <p:nvSpPr>
          <p:cNvPr id="109" name="Tijdelijke aanduiding voor tekst 2">
            <a:extLst>
              <a:ext uri="{FF2B5EF4-FFF2-40B4-BE49-F238E27FC236}">
                <a16:creationId xmlns:a16="http://schemas.microsoft.com/office/drawing/2014/main" id="{832E117D-09E2-4AA5-8086-5847E6E9E13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384925" y="2587625"/>
            <a:ext cx="1803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1E485E0-44C3-43D1-BA25-3786D59D2289}" type="datetime'''Ele''c''tri''ci''ty'' ''''CO''2 em''''''i''''s''''''si''ons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Electricity CO2 emissions</a:t>
            </a:fld>
            <a:endParaRPr lang="nl-NL" sz="1400" dirty="0"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8CE332-1267-47B6-AD3A-82783182173E}"/>
              </a:ext>
            </a:extLst>
          </p:cNvPr>
          <p:cNvSpPr/>
          <p:nvPr/>
        </p:nvSpPr>
        <p:spPr>
          <a:xfrm>
            <a:off x="429978" y="5580062"/>
            <a:ext cx="8714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Current CO</a:t>
            </a:r>
            <a:r>
              <a:rPr lang="en-US" i="1" baseline="-25000" dirty="0"/>
              <a:t>2</a:t>
            </a:r>
            <a:r>
              <a:rPr lang="en-US" i="1" dirty="0"/>
              <a:t> of industrial life cycle are comparable to total Dutch GHG emission (219 </a:t>
            </a:r>
            <a:r>
              <a:rPr lang="en-US" i="1" dirty="0" err="1"/>
              <a:t>Mton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322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ct 86" hidden="1">
            <a:extLst>
              <a:ext uri="{FF2B5EF4-FFF2-40B4-BE49-F238E27FC236}">
                <a16:creationId xmlns:a16="http://schemas.microsoft.com/office/drawing/2014/main" id="{61B67A6E-03EB-40F8-9B2B-A17B7F5A39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7818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32" imgW="383" imgH="384" progId="TCLayout.ActiveDocument.1">
                  <p:embed/>
                </p:oleObj>
              </mc:Choice>
              <mc:Fallback>
                <p:oleObj name="think-cell Slide" r:id="rId32" imgW="383" imgH="384" progId="TCLayout.ActiveDocument.1">
                  <p:embed/>
                  <p:pic>
                    <p:nvPicPr>
                      <p:cNvPr id="87" name="Object 86" hidden="1">
                        <a:extLst>
                          <a:ext uri="{FF2B5EF4-FFF2-40B4-BE49-F238E27FC236}">
                            <a16:creationId xmlns:a16="http://schemas.microsoft.com/office/drawing/2014/main" id="{61B67A6E-03EB-40F8-9B2B-A17B7F5A39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7963E9BE-9706-429D-B01B-7A98924987D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000" dirty="0"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CDAD1B-5A26-4CD1-90E2-09F095EF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Current situation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BE7A9F-939B-494C-B53F-33CEFAFE7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18</a:t>
            </a:fld>
            <a:endParaRPr lang="nl-NL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0B2E866-F4AB-442E-93A8-7094AD5C93A0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714875" y="346710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A88A73-2AC6-484A-AC1F-3660F1B6FC3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476625" y="365760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F6F9A4-825F-44B4-B096-4528D03C3DC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2847975" y="385762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A8ABBE-AE93-4346-8CB3-A9840C581F4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5962650" y="244792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A06A6-D27A-4D28-8DAC-B30B8613461D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5334000" y="34099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60DB-2B54-4416-8993-3E7ED33CF5A8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095750" y="35242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103">
            <a:extLst>
              <a:ext uri="{FF2B5EF4-FFF2-40B4-BE49-F238E27FC236}">
                <a16:creationId xmlns:a16="http://schemas.microsoft.com/office/drawing/2014/main" id="{E8A37A16-DFE3-47AE-A67E-3075CB95CA26}"/>
              </a:ext>
            </a:extLst>
          </p:cNvPr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055160065"/>
              </p:ext>
            </p:extLst>
          </p:nvPr>
        </p:nvGraphicFramePr>
        <p:xfrm>
          <a:off x="1917700" y="1041400"/>
          <a:ext cx="4860956" cy="425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DE588-7082-433F-88C0-0179804A1081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581775" y="2409825"/>
            <a:ext cx="14287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E5C101-3091-4781-8D5B-9100BDC5969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6602413" y="4933950"/>
            <a:ext cx="55563" cy="1047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DC8BD8-AB9E-440A-86F3-3004557BB34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2371725" y="2409825"/>
            <a:ext cx="386715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A41BB751-794D-49B6-90F8-4A107FAC7F15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 rot="10800000">
            <a:off x="6775450" y="233362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B116EBA5-BE57-47A0-96E0-2A4A6087551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128963" y="5189538"/>
            <a:ext cx="344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E66CD73-6DA9-40E3-B146-E4A44D174544}" type="datetime'M''''''''''''''''''''''''eta''''''''''''''l'''''''' '''''''">
              <a:rPr lang="nl-NL" altLang="en-US" sz="1000">
                <a:sym typeface="+mn-lt"/>
              </a:rPr>
              <a:pPr/>
              <a:t>Metal </a:t>
            </a:fld>
            <a:endParaRPr lang="nl-NL" sz="1000" dirty="0">
              <a:sym typeface="+mn-lt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667DD5BE-45F9-4967-9BB7-3B80C7AB106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460875" y="3419475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4AFB70E-D3AC-465E-B4E7-ABA5B053E162}" type="datetime'''''''''''''3''''''0'''''''''''''''''''''">
              <a:rPr lang="nl-NL" altLang="en-US" sz="1000">
                <a:sym typeface="+mn-lt"/>
              </a:rPr>
              <a:pPr/>
              <a:t>30</a:t>
            </a:fld>
            <a:endParaRPr lang="nl-NL" sz="1000" dirty="0">
              <a:sym typeface="+mn-lt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9ED2E6A2-44E6-4B68-99F9-2015FCB57CC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775075" y="5189538"/>
            <a:ext cx="3000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8FFDCEE-8CDB-4B37-A6ED-1FC4364EC7F7}" type="datetime'''''''''''''''''''''''F''o''''''''''o''''''d'''''''' '''">
              <a:rPr lang="nl-NL" altLang="en-US" sz="1000">
                <a:sym typeface="+mn-lt"/>
              </a:rPr>
              <a:pPr/>
              <a:t>Food </a:t>
            </a:fld>
            <a:endParaRPr lang="nl-NL" sz="1000" dirty="0">
              <a:sym typeface="+mn-lt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74DB35D8-604C-4833-915F-974068CA187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09825" y="5189538"/>
            <a:ext cx="533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6333CF3-5BC6-4B34-899C-B52C22D8BDC6}" type="datetime'''B''''a''s''ic'''' C''''h''''em''''i''''''ca''''''l''s'''''''">
              <a:rPr lang="nl-NL" altLang="en-US" sz="1000">
                <a:sym typeface="+mn-lt"/>
              </a:rPr>
              <a:pPr/>
              <a:t>Basic Chemicals</a:t>
            </a:fld>
            <a:endParaRPr lang="nl-NL" sz="1000" dirty="0">
              <a:sym typeface="+mn-lt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8BD711D3-60E7-49CA-9680-7B484676B11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313238" y="5189538"/>
            <a:ext cx="4619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A7F9F85-A547-4217-8940-E60A027652A1}" type="datetime'M''''''''''''''''i''''''''''''''nera''''''l''s'''''">
              <a:rPr lang="nl-NL" altLang="en-US" sz="1000">
                <a:sym typeface="+mn-lt"/>
              </a:rPr>
              <a:pPr/>
              <a:t>Minerals</a:t>
            </a:fld>
            <a:endParaRPr lang="nl-NL" sz="1000" dirty="0"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66B3E16-AA1B-409B-901B-F169AF400BE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080000" y="3362325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331552D-2847-4994-8A7E-A4D457A013F8}" type="datetime'''''''''''''''''2''''''8'''''''''''''''''''''''''''''''''''''">
              <a:rPr lang="nl-NL" altLang="en-US" sz="1000">
                <a:sym typeface="+mn-lt"/>
              </a:rPr>
              <a:pPr/>
              <a:t>28</a:t>
            </a:fld>
            <a:endParaRPr lang="nl-NL" sz="1000" dirty="0"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4A92FED-9D7C-48DF-803F-385882D644F7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984750" y="5189538"/>
            <a:ext cx="3571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D2F4221-4EE9-4AE1-84B3-8B07D8B2CE42}" type="datetime'''''''''Pa''''per'' ''''&amp;'''' ''''''''p''''ul''''''p'">
              <a:rPr lang="nl-NL" altLang="en-US" sz="1000">
                <a:sym typeface="+mn-lt"/>
              </a:rPr>
              <a:pPr/>
              <a:t>Paper &amp; pulp</a:t>
            </a:fld>
            <a:endParaRPr lang="nl-NL" sz="1000" dirty="0"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9873E944-2D98-4366-A7AA-9079BFBD4BF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683375" y="4095750"/>
            <a:ext cx="8112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00">
                <a:sym typeface="+mn-lt"/>
              </a:rPr>
              <a:t>Fossil fuel</a:t>
            </a:r>
            <a:endParaRPr lang="en-GB" sz="1000">
              <a:sym typeface="+mn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46EECD88-D1F1-4951-9408-970F7CFC039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683375" y="2824163"/>
            <a:ext cx="5064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00">
                <a:sym typeface="+mn-lt"/>
              </a:rPr>
              <a:t>Fossil feedstock</a:t>
            </a:r>
            <a:endParaRPr lang="en-GB" sz="1000">
              <a:sym typeface="+mn-lt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46AB7C7-8F12-48B6-BF3F-988973EF431B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273800" y="5189538"/>
            <a:ext cx="273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D74F874-1BDF-4212-8D24-73F92D493B6C}" type="datetime'''''T''''''''''o''''''''''''''''t''''''a''''l'''''''''">
              <a:rPr lang="nl-NL" altLang="en-US" sz="1000" smtClean="0">
                <a:sym typeface="+mn-lt"/>
              </a:rPr>
              <a:pPr/>
              <a:t>Total</a:t>
            </a:fld>
            <a:endParaRPr lang="nl-NL" sz="1000" dirty="0">
              <a:sym typeface="+mn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5C002FC-72E1-4655-8A4C-E28E5C14F82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246813" y="2270125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60DEEA5-9AF5-41CF-9D08-49C1BCC3FEEE}" type="datetime'1.3''''''''8''''''''''''''''''''''''''''''''''''3'''''''''''''">
              <a:rPr lang="nl-NL" altLang="en-US" sz="1000">
                <a:sym typeface="+mn-lt"/>
              </a:rPr>
              <a:pPr/>
              <a:t>1.383</a:t>
            </a:fld>
            <a:endParaRPr lang="nl-NL" sz="1000" dirty="0">
              <a:sym typeface="+mn-lt"/>
            </a:endParaRPr>
          </a:p>
        </p:txBody>
      </p:sp>
      <p:sp>
        <p:nvSpPr>
          <p:cNvPr id="105" name="Tijdelijke aanduiding voor tekst 2">
            <a:extLst>
              <a:ext uri="{FF2B5EF4-FFF2-40B4-BE49-F238E27FC236}">
                <a16:creationId xmlns:a16="http://schemas.microsoft.com/office/drawing/2014/main" id="{1B6BC026-1B3B-4815-8BF7-76DFD72A09A9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327775" y="4962525"/>
            <a:ext cx="165100" cy="152400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D10381-0D31-42E9-9243-7FA4832F99FF}" type="datetime'''''''''''''5''''''''''''''2'''''''''''">
              <a:rPr lang="nl-NL" altLang="en-US" sz="10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</a:t>
            </a:fld>
            <a:endParaRPr lang="nl-NL" sz="1000" dirty="0">
              <a:sym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54C2F1D-8636-463C-A7E1-3B2033158168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529263" y="5189538"/>
            <a:ext cx="5159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8727013-4E53-40ED-9409-52578F128980}" type="datetime'''''T''r''an''s''p''o''r''t'''''''' ''Fue''''l''''''s'''''''''">
              <a:rPr lang="nl-NL" altLang="en-US" sz="1000">
                <a:sym typeface="+mn-lt"/>
              </a:rPr>
              <a:pPr/>
              <a:t>Transport Fuels</a:t>
            </a:fld>
            <a:endParaRPr lang="nl-NL" sz="1000" dirty="0">
              <a:sym typeface="+mn-lt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5CCFB870-2EC4-49E6-82F5-16764136C5C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683375" y="4857750"/>
            <a:ext cx="11525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8844D5F-C193-4362-85AB-1ACC7669967B}" type="datetime'Fo''''ssi''l b''''a''sed ''''ele''''''''ctri''''''ci''ty'''''">
              <a:rPr lang="nl-NL" altLang="en-US" sz="1000">
                <a:sym typeface="+mn-lt"/>
              </a:rPr>
              <a:pPr/>
              <a:t>Fossil based electricity</a:t>
            </a:fld>
            <a:endParaRPr lang="nl-NL" sz="1000" dirty="0">
              <a:sym typeface="+mn-lt"/>
            </a:endParaRPr>
          </a:p>
        </p:txBody>
      </p:sp>
      <p:sp>
        <p:nvSpPr>
          <p:cNvPr id="37" name="Tijdelijke aanduiding voor tekst 2">
            <a:extLst>
              <a:ext uri="{FF2B5EF4-FFF2-40B4-BE49-F238E27FC236}">
                <a16:creationId xmlns:a16="http://schemas.microsoft.com/office/drawing/2014/main" id="{004A45B4-B620-48CA-953A-82E76E55B63C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954838" y="2333625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8120A37-977B-4F80-AEF5-E76FDEE2E772}" type="datetime'''''''''''''''''''''''1''''.''4''0''''''''''0'''''''''''''''">
              <a:rPr lang="nl-NL" alt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1.400</a:t>
            </a:fld>
            <a:endParaRPr lang="nl-NL" sz="1000" dirty="0"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EF4F4FA-8A60-4666-9C62-E45545A11062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 flipV="1">
            <a:off x="1724025" y="2660650"/>
            <a:ext cx="1524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00">
                <a:sym typeface="+mn-lt"/>
              </a:rPr>
              <a:t>Energy Demand [PJ]</a:t>
            </a:r>
            <a:endParaRPr lang="en-GB" sz="1000"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1D4F71-44B4-4EA0-B95F-90AEC3E27DF6}"/>
              </a:ext>
            </a:extLst>
          </p:cNvPr>
          <p:cNvSpPr/>
          <p:nvPr/>
        </p:nvSpPr>
        <p:spPr>
          <a:xfrm>
            <a:off x="468000" y="5593127"/>
            <a:ext cx="8425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Energy and feedstocks almost completely fossil based</a:t>
            </a:r>
          </a:p>
        </p:txBody>
      </p:sp>
    </p:spTree>
    <p:extLst>
      <p:ext uri="{BB962C8B-B14F-4D97-AF65-F5344CB8AC3E}">
        <p14:creationId xmlns:p14="http://schemas.microsoft.com/office/powerpoint/2010/main" val="248347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ct 86" hidden="1">
            <a:extLst>
              <a:ext uri="{FF2B5EF4-FFF2-40B4-BE49-F238E27FC236}">
                <a16:creationId xmlns:a16="http://schemas.microsoft.com/office/drawing/2014/main" id="{61B67A6E-03EB-40F8-9B2B-A17B7F5A39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735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31" imgW="383" imgH="384" progId="TCLayout.ActiveDocument.1">
                  <p:embed/>
                </p:oleObj>
              </mc:Choice>
              <mc:Fallback>
                <p:oleObj name="think-cell Slide" r:id="rId31" imgW="383" imgH="384" progId="TCLayout.ActiveDocument.1">
                  <p:embed/>
                  <p:pic>
                    <p:nvPicPr>
                      <p:cNvPr id="87" name="Object 86" hidden="1">
                        <a:extLst>
                          <a:ext uri="{FF2B5EF4-FFF2-40B4-BE49-F238E27FC236}">
                            <a16:creationId xmlns:a16="http://schemas.microsoft.com/office/drawing/2014/main" id="{61B67A6E-03EB-40F8-9B2B-A17B7F5A39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7963E9BE-9706-429D-B01B-7A98924987D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000" dirty="0"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CDAD1B-5A26-4CD1-90E2-09F095EF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2050 Scenario All electric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BE7A9F-939B-494C-B53F-33CEFAFE7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19</a:t>
            </a:fld>
            <a:endParaRPr lang="nl-N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834FA7-A506-44F1-8FE2-ADB87E95BEF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334000" y="340042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60DB-2B54-4416-8993-3E7ED33CF5A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095750" y="35242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F6F9A4-825F-44B4-B096-4528D03C3DC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2847975" y="378142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A8ABBE-AE93-4346-8CB3-A9840C581F4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5962650" y="303847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0B2E866-F4AB-442E-93A8-7094AD5C93A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714875" y="346710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A88A73-2AC6-484A-AC1F-3660F1B6FC38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3476625" y="36385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103">
            <a:extLst>
              <a:ext uri="{FF2B5EF4-FFF2-40B4-BE49-F238E27FC236}">
                <a16:creationId xmlns:a16="http://schemas.microsoft.com/office/drawing/2014/main" id="{E8A37A16-DFE3-47AE-A67E-3075CB95CA26}"/>
              </a:ext>
            </a:extLst>
          </p:cNvPr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04962632"/>
              </p:ext>
            </p:extLst>
          </p:nvPr>
        </p:nvGraphicFramePr>
        <p:xfrm>
          <a:off x="1917700" y="1041400"/>
          <a:ext cx="4861081" cy="425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C41740B0-BD3E-4A3F-994F-5750DEA09380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10800000">
            <a:off x="6775450" y="233362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542B5-F65A-472E-AC35-ACF4763CD64C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2371725" y="2409825"/>
            <a:ext cx="43529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E3BBEB86-192B-4E52-BC78-2CC8991D0E5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841750" y="3505200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09CD49-E3AA-48CD-BC39-9DB2408A8F02}" type="datetime'''''''''6''''''''''0'''''''''''''''''''''">
              <a:rPr lang="nl-NL" altLang="en-US" sz="10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nl-NL" sz="1000" dirty="0">
              <a:sym typeface="+mn-lt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74DB35D8-604C-4833-915F-974068CA187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409825" y="5160963"/>
            <a:ext cx="533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6333CF3-5BC6-4B34-899C-B52C22D8BDC6}" type="datetime'''B''''a''s''ic'''' C''''h''''em''''i''''''ca''''''l''s'''''''">
              <a:rPr lang="nl-NL" altLang="en-US" sz="1000">
                <a:sym typeface="+mn-lt"/>
              </a:rPr>
              <a:pPr/>
              <a:t>Basic Chemicals</a:t>
            </a:fld>
            <a:endParaRPr lang="nl-NL" sz="1000" dirty="0">
              <a:sym typeface="+mn-lt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9ED2E6A2-44E6-4B68-99F9-2015FCB57CC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775075" y="5160963"/>
            <a:ext cx="3000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8FFDCEE-8CDB-4B37-A6ED-1FC4364EC7F7}" type="datetime'''''''''''''''''''''''F''o''''''''''o''''''d'''''''' '''">
              <a:rPr lang="nl-NL" altLang="en-US" sz="1000">
                <a:sym typeface="+mn-lt"/>
              </a:rPr>
              <a:pPr/>
              <a:t>Food </a:t>
            </a:fld>
            <a:endParaRPr lang="nl-NL" sz="1000" dirty="0">
              <a:sym typeface="+mn-lt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B116EBA5-BE57-47A0-96E0-2A4A6087551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128963" y="5160963"/>
            <a:ext cx="344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E66CD73-6DA9-40E3-B146-E4A44D174544}" type="datetime'M''''''''''''''''''''''''eta''''''''''''''l'''''''' '''''''">
              <a:rPr lang="nl-NL" altLang="en-US" sz="1000">
                <a:sym typeface="+mn-lt"/>
              </a:rPr>
              <a:pPr/>
              <a:t>Metal </a:t>
            </a:fld>
            <a:endParaRPr lang="nl-NL" sz="1000" dirty="0">
              <a:sym typeface="+mn-lt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5CCFB870-2EC4-49E6-82F5-16764136C5C7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683375" y="4229100"/>
            <a:ext cx="1106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91B0E9E-48A0-4D1E-B546-312F2BF148E8}" type="datetime'''R''e''newab''''l''''''''e'' El''''''''ect''ri''''''''city'">
              <a:rPr lang="nl-NL" altLang="en-US" sz="1000">
                <a:sym typeface="+mn-lt"/>
              </a:rPr>
              <a:pPr/>
              <a:t>Renewable Electricity</a:t>
            </a:fld>
            <a:endParaRPr lang="nl-NL" sz="1000" dirty="0"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66B3E16-AA1B-409B-901B-F169AF400BE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080000" y="3357563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1338A99-6E60-48C8-B1E9-2E5B4822B033}" type="datetime'''''''''''''''''''3''''''''''''''''''''''2'''''''''''">
              <a:rPr lang="nl-NL" altLang="en-US" sz="1000">
                <a:sym typeface="+mn-lt"/>
              </a:rPr>
              <a:pPr/>
              <a:t>32</a:t>
            </a:fld>
            <a:endParaRPr lang="nl-NL" sz="1000" dirty="0">
              <a:sym typeface="+mn-lt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46AB7C7-8F12-48B6-BF3F-988973EF431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273800" y="5160963"/>
            <a:ext cx="273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5C51190-9CC7-4DB0-B70C-BC74B673829C}" type="datetime'''''To''''''''''''''ta''''l'''''''''''''''''''''''">
              <a:rPr lang="nl-NL" altLang="en-US" sz="1000" smtClean="0">
                <a:sym typeface="+mn-lt"/>
              </a:rPr>
              <a:pPr/>
              <a:t>Total</a:t>
            </a:fld>
            <a:endParaRPr lang="nl-NL" sz="1000" dirty="0"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4A92FED-9D7C-48DF-803F-385882D644F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984750" y="5160963"/>
            <a:ext cx="3571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D2F4221-4EE9-4AE1-84B3-8B07D8B2CE42}" type="datetime'''''''''Pa''''per'' ''''&amp;'''' ''''''''p''''ul''''''p'">
              <a:rPr lang="nl-NL" altLang="en-US" sz="1000">
                <a:sym typeface="+mn-lt"/>
              </a:rPr>
              <a:pPr/>
              <a:t>Paper &amp; pulp</a:t>
            </a:fld>
            <a:endParaRPr lang="nl-NL" sz="1000" dirty="0"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9873E944-2D98-4366-A7AA-9079BFBD4BF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683375" y="3228975"/>
            <a:ext cx="8588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5256FBE-F080-445D-A515-1289430F6BFD}" type="datetime'''''''''''Wast''''e ''''fe''''''''''e''d''''''''''''''stock'''">
              <a:rPr lang="nl-NL" altLang="en-US" sz="1000">
                <a:sym typeface="+mn-lt"/>
              </a:rPr>
              <a:pPr/>
              <a:t>Waste feedstock</a:t>
            </a:fld>
            <a:endParaRPr lang="nl-NL" sz="1000" dirty="0">
              <a:sym typeface="+mn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46EECD88-D1F1-4951-9408-970F7CFC039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683375" y="2986088"/>
            <a:ext cx="955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4653D4C-40F2-4C68-9440-A5ADEB5883FF}" type="datetime'''''B''i''''o''ma''''''s''''''s f''ee''d''''sto''c''''''k'''''">
              <a:rPr lang="nl-NL" altLang="en-US" sz="1000">
                <a:sym typeface="+mn-lt"/>
              </a:rPr>
              <a:pPr/>
              <a:t>Biomass feedstock</a:t>
            </a:fld>
            <a:endParaRPr lang="nl-NL" sz="1000" dirty="0">
              <a:sym typeface="+mn-lt"/>
            </a:endParaRPr>
          </a:p>
        </p:txBody>
      </p:sp>
      <p:sp>
        <p:nvSpPr>
          <p:cNvPr id="32" name="Tijdelijke aanduiding voor tekst 2">
            <a:extLst>
              <a:ext uri="{FF2B5EF4-FFF2-40B4-BE49-F238E27FC236}">
                <a16:creationId xmlns:a16="http://schemas.microsoft.com/office/drawing/2014/main" id="{0702D6C1-DFB2-451A-9685-4D46C1C064E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327775" y="2986088"/>
            <a:ext cx="165100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81687C-8E40-4ACF-BA52-25D0CFB13E8C}" type="datetime'''''''''''''''''''''''''''''''''''''''2''''''''''''3'''">
              <a:rPr lang="nl-NL" altLang="en-US" sz="100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nl-NL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5C002FC-72E1-4655-8A4C-E28E5C14F82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246813" y="2833688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F14EBA1-C921-44F2-BAEA-8AB9C85AD457}" type="datetime'''''1.''''''''''''''''''''''0''''''7''2'''''''''''''''''''">
              <a:rPr lang="nl-NL" altLang="en-US" sz="1000">
                <a:sym typeface="+mn-lt"/>
              </a:rPr>
              <a:pPr/>
              <a:t>1.072</a:t>
            </a:fld>
            <a:endParaRPr lang="nl-NL" sz="1000" dirty="0">
              <a:sym typeface="+mn-lt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8BD711D3-60E7-49CA-9680-7B484676B117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313238" y="5160963"/>
            <a:ext cx="4619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A7F9F85-A547-4217-8940-E60A027652A1}" type="datetime'M''''''''''''''''i''''''''''''''nera''''''l''s'''''">
              <a:rPr lang="nl-NL" altLang="en-US" sz="1000">
                <a:sym typeface="+mn-lt"/>
              </a:rPr>
              <a:pPr/>
              <a:t>Minerals</a:t>
            </a:fld>
            <a:endParaRPr lang="nl-NL" sz="1000" dirty="0">
              <a:sym typeface="+mn-lt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667DD5BE-45F9-4967-9BB7-3B80C7AB1069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460875" y="3419475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4AFB70E-D3AC-465E-B4E7-ABA5B053E162}" type="datetime'''''''''''''3''''''0'''''''''''''''''''''">
              <a:rPr lang="nl-NL" altLang="en-US" sz="1000">
                <a:sym typeface="+mn-lt"/>
              </a:rPr>
              <a:pPr/>
              <a:t>30</a:t>
            </a:fld>
            <a:endParaRPr lang="nl-NL" sz="1000" dirty="0"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EF4F4FA-8A60-4666-9C62-E45545A1106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 flipV="1">
            <a:off x="1724025" y="2660650"/>
            <a:ext cx="1524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00">
                <a:sym typeface="+mn-lt"/>
              </a:rPr>
              <a:t>Energy Demand [PJ]</a:t>
            </a:r>
            <a:endParaRPr lang="en-GB" sz="1000">
              <a:sym typeface="+mn-lt"/>
            </a:endParaRPr>
          </a:p>
        </p:txBody>
      </p:sp>
      <p:sp>
        <p:nvSpPr>
          <p:cNvPr id="37" name="Tijdelijke aanduiding voor tekst 2">
            <a:extLst>
              <a:ext uri="{FF2B5EF4-FFF2-40B4-BE49-F238E27FC236}">
                <a16:creationId xmlns:a16="http://schemas.microsoft.com/office/drawing/2014/main" id="{164D50F8-CA30-42E3-A907-63DE595ECD4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954838" y="2333625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D97FD0-2454-4DC8-AAF7-CEBCEC49488E}" type="datetime'''''''1''''''''''.''''''''4''''''0''''''''''''''''''''0'''''''">
              <a:rPr lang="nl-NL" altLang="en-US" sz="1000">
                <a:sym typeface="+mn-lt"/>
              </a:rPr>
              <a:pPr/>
              <a:t>1.400</a:t>
            </a:fld>
            <a:endParaRPr lang="nl-NL" sz="1000" dirty="0">
              <a:sym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C65CF9A-3367-403A-8EE4-07205033677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529263" y="5160963"/>
            <a:ext cx="5159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5ABCA58-256A-48B8-9209-40E59A244CD7}" type="datetime'T''rans''''p''o''''''''''''''r''''''''t Fue''''''l''s'''">
              <a:rPr lang="nl-NL" altLang="en-US" sz="1000">
                <a:sym typeface="+mn-lt"/>
              </a:rPr>
              <a:pPr/>
              <a:t>Transport Fuels</a:t>
            </a:fld>
            <a:endParaRPr lang="nl-NL" sz="1000" dirty="0"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C6A845-A7B1-44A5-BB1A-3673EF48D498}"/>
              </a:ext>
            </a:extLst>
          </p:cNvPr>
          <p:cNvSpPr/>
          <p:nvPr/>
        </p:nvSpPr>
        <p:spPr>
          <a:xfrm>
            <a:off x="358794" y="5577320"/>
            <a:ext cx="8534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Direct electricity reduces energy demand with 20%; 2x NL North Sea wind, 25% total NS;</a:t>
            </a:r>
          </a:p>
          <a:p>
            <a:pPr algn="ctr"/>
            <a:r>
              <a:rPr lang="en-US" i="1" dirty="0"/>
              <a:t>completely fossil independent  </a:t>
            </a:r>
          </a:p>
        </p:txBody>
      </p:sp>
    </p:spTree>
    <p:extLst>
      <p:ext uri="{BB962C8B-B14F-4D97-AF65-F5344CB8AC3E}">
        <p14:creationId xmlns:p14="http://schemas.microsoft.com/office/powerpoint/2010/main" val="298144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D49352-1DA0-49D8-B56A-C9FB8E4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Key Findings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0623E3-C716-4196-88A6-892E2401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85899"/>
            <a:ext cx="8203058" cy="452543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Three what-if electrification scenarios demonstrate that reduction of life cycle CO</a:t>
            </a:r>
            <a:r>
              <a:rPr lang="en-GB" baseline="-25000" noProof="0" dirty="0"/>
              <a:t>2</a:t>
            </a:r>
            <a:r>
              <a:rPr lang="en-GB" noProof="0" dirty="0"/>
              <a:t> emissions to near 0 in 2050 is </a:t>
            </a:r>
            <a:r>
              <a:rPr lang="en-GB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technically</a:t>
            </a:r>
            <a:r>
              <a:rPr lang="en-GB" noProof="0" dirty="0"/>
              <a:t> possible;</a:t>
            </a:r>
          </a:p>
          <a:p>
            <a:pPr>
              <a:spcAft>
                <a:spcPts val="600"/>
              </a:spcAft>
            </a:pPr>
            <a:r>
              <a:rPr lang="en-GB" dirty="0"/>
              <a:t>Required renewable electricity potentials are large: 1,5 – 2,5 times the Dutch North sea wind energy potential;</a:t>
            </a:r>
          </a:p>
          <a:p>
            <a:pPr>
              <a:spcAft>
                <a:spcPts val="600"/>
              </a:spcAft>
            </a:pPr>
            <a:r>
              <a:rPr lang="en-GB" dirty="0"/>
              <a:t>Life cycle CO</a:t>
            </a:r>
            <a:r>
              <a:rPr lang="en-GB" baseline="-25000" dirty="0"/>
              <a:t>2</a:t>
            </a:r>
            <a:r>
              <a:rPr lang="en-GB" dirty="0"/>
              <a:t> emissions of heavy industry and transport are comparable to total Dutch GHG emissions (219 Mt 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err="1"/>
              <a:t>eq</a:t>
            </a:r>
            <a:r>
              <a:rPr lang="en-GB" dirty="0"/>
              <a:t>);</a:t>
            </a:r>
          </a:p>
          <a:p>
            <a:pPr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scenarios, All electric and Big on hydrogen, show possibilities for fossil fuel independence. The Competition scenario shows the possibilities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relying partly on conventional technology with CCS</a:t>
            </a:r>
            <a:r>
              <a:rPr lang="en-GB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GB" noProof="0" dirty="0"/>
              <a:t>Each scenario needs its own infrastructure with its challenges; </a:t>
            </a:r>
          </a:p>
          <a:p>
            <a:pPr>
              <a:spcAft>
                <a:spcPts val="600"/>
              </a:spcAft>
            </a:pPr>
            <a:r>
              <a:rPr lang="en-GB" noProof="0" dirty="0"/>
              <a:t>A favourable scenario is likely a combination. </a:t>
            </a:r>
          </a:p>
          <a:p>
            <a:endParaRPr lang="en-GB" noProof="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70151DF-D8B5-4B9A-A48F-B1D1145FA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24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ct 86" hidden="1">
            <a:extLst>
              <a:ext uri="{FF2B5EF4-FFF2-40B4-BE49-F238E27FC236}">
                <a16:creationId xmlns:a16="http://schemas.microsoft.com/office/drawing/2014/main" id="{61B67A6E-03EB-40F8-9B2B-A17B7F5A39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5635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31" imgW="383" imgH="384" progId="TCLayout.ActiveDocument.1">
                  <p:embed/>
                </p:oleObj>
              </mc:Choice>
              <mc:Fallback>
                <p:oleObj name="think-cell Slide" r:id="rId31" imgW="383" imgH="384" progId="TCLayout.ActiveDocument.1">
                  <p:embed/>
                  <p:pic>
                    <p:nvPicPr>
                      <p:cNvPr id="87" name="Object 86" hidden="1">
                        <a:extLst>
                          <a:ext uri="{FF2B5EF4-FFF2-40B4-BE49-F238E27FC236}">
                            <a16:creationId xmlns:a16="http://schemas.microsoft.com/office/drawing/2014/main" id="{61B67A6E-03EB-40F8-9B2B-A17B7F5A39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7963E9BE-9706-429D-B01B-7A98924987D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000" dirty="0"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CDAD1B-5A26-4CD1-90E2-09F095EF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2050 Scenario Big on hydrogen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BE7A9F-939B-494C-B53F-33CEFAFE7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20</a:t>
            </a:fld>
            <a:endParaRPr lang="nl-N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5B1812-1DF3-4BE6-93D3-CA6F850B5FD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334000" y="315277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F6F9A4-825F-44B4-B096-4528D03C3DC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847975" y="37909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A88A73-2AC6-484A-AC1F-3660F1B6FC3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3476625" y="343852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0B2E866-F4AB-442E-93A8-7094AD5C93A0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714875" y="32194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60DB-2B54-4416-8993-3E7ED33CF5A8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095750" y="32956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A8ABBE-AE93-4346-8CB3-A9840C581F4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5962650" y="252412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103">
            <a:extLst>
              <a:ext uri="{FF2B5EF4-FFF2-40B4-BE49-F238E27FC236}">
                <a16:creationId xmlns:a16="http://schemas.microsoft.com/office/drawing/2014/main" id="{E8A37A16-DFE3-47AE-A67E-3075CB95CA26}"/>
              </a:ext>
            </a:extLst>
          </p:cNvPr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208165508"/>
              </p:ext>
            </p:extLst>
          </p:nvPr>
        </p:nvGraphicFramePr>
        <p:xfrm>
          <a:off x="1917700" y="1041400"/>
          <a:ext cx="4861081" cy="424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2EB385E1-EDEF-44FC-ABD9-C2ACD8FFCCD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10800000">
            <a:off x="7689850" y="233362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598DFA-6D58-49AB-B88D-399150F7DF2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2371725" y="2409825"/>
            <a:ext cx="386715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E9F67B-A61A-4254-802A-2A81D54798D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6581775" y="2409825"/>
            <a:ext cx="105727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jdelijke aanduiding voor tekst 2">
            <a:extLst>
              <a:ext uri="{FF2B5EF4-FFF2-40B4-BE49-F238E27FC236}">
                <a16:creationId xmlns:a16="http://schemas.microsoft.com/office/drawing/2014/main" id="{F9EA6177-5402-4D77-8A09-1E8156BA97D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869238" y="2333625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A02517B-CF8E-4D04-A982-BA40BF7F39BE}" type="datetime'''''''''''''''''''''''''''''''''1''.''''''''''''4''0''0'''">
              <a:rPr lang="nl-NL" alt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1.400</a:t>
            </a:fld>
            <a:endParaRPr lang="nl-NL" sz="1000" dirty="0">
              <a:sym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42A5E7A-5C3C-4ED0-A172-5FE7F8935F0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529263" y="5160963"/>
            <a:ext cx="5159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1B3FBCE-F0ED-4611-9D2C-E8F09E0D8027}" type="datetime'T''''''''''''''r''''''an''sport'''''' Fu''''''el''''s'''''''''">
              <a:rPr lang="nl-NL" altLang="en-US" sz="1000"/>
              <a:pPr/>
              <a:t>Transport Fuels</a:t>
            </a:fld>
            <a:endParaRPr lang="nl-NL" sz="1000" dirty="0">
              <a:sym typeface="+mn-lt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74DB35D8-604C-4833-915F-974068CA187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409825" y="5160963"/>
            <a:ext cx="533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6333CF3-5BC6-4B34-899C-B52C22D8BDC6}" type="datetime'''B''''a''s''ic'''' C''''h''''em''''i''''''ca''''''l''s'''''''">
              <a:rPr lang="nl-NL" altLang="en-US" sz="1000">
                <a:sym typeface="+mn-lt"/>
              </a:rPr>
              <a:pPr/>
              <a:t>Basic Chemicals</a:t>
            </a:fld>
            <a:endParaRPr lang="nl-NL" sz="1000" dirty="0"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EF4F4FA-8A60-4666-9C62-E45545A1106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 flipV="1">
            <a:off x="1724025" y="2655888"/>
            <a:ext cx="1524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00">
                <a:sym typeface="+mn-lt"/>
              </a:rPr>
              <a:t>Energy Demand [PJ]</a:t>
            </a:r>
            <a:endParaRPr lang="en-GB" sz="1000">
              <a:sym typeface="+mn-lt"/>
            </a:endParaRPr>
          </a:p>
        </p:txBody>
      </p:sp>
      <p:sp>
        <p:nvSpPr>
          <p:cNvPr id="32" name="Tijdelijke aanduiding voor tekst 2">
            <a:extLst>
              <a:ext uri="{FF2B5EF4-FFF2-40B4-BE49-F238E27FC236}">
                <a16:creationId xmlns:a16="http://schemas.microsoft.com/office/drawing/2014/main" id="{0702D6C1-DFB2-451A-9685-4D46C1C064E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327775" y="2471738"/>
            <a:ext cx="165100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81687C-8E40-4ACF-BA52-25D0CFB13E8C}" type="datetime'''''''''''''''''''''''''''''''''''''''2''''''''''''3'''">
              <a:rPr lang="nl-NL" altLang="en-US" sz="100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nl-NL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4A92FED-9D7C-48DF-803F-385882D644F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984750" y="5160963"/>
            <a:ext cx="3571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D2F4221-4EE9-4AE1-84B3-8B07D8B2CE42}" type="datetime'''''''''Pa''''per'' ''''&amp;'''' ''''''''p''''ul''''''p'">
              <a:rPr lang="nl-NL" altLang="en-US" sz="1000">
                <a:sym typeface="+mn-lt"/>
              </a:rPr>
              <a:pPr/>
              <a:t>Paper &amp; pulp</a:t>
            </a:fld>
            <a:endParaRPr lang="nl-NL" sz="1000" dirty="0"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66B3E16-AA1B-409B-901B-F169AF400BE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080000" y="3109913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D1E6F66B-A847-4A71-95F6-A8C0F14A269D}" type="datetime'''''''''''3''''''''''''''''9'''''''''''''''''''''''''''''">
              <a:rPr lang="nl-NL" altLang="en-US" sz="1000"/>
              <a:pPr/>
              <a:t>39</a:t>
            </a:fld>
            <a:endParaRPr lang="nl-NL" sz="1000" dirty="0">
              <a:sym typeface="+mn-lt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8BD711D3-60E7-49CA-9680-7B484676B117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313238" y="5160963"/>
            <a:ext cx="4619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A7F9F85-A547-4217-8940-E60A027652A1}" type="datetime'M''''''''''''''''i''''''''''''''nera''''''l''s'''''">
              <a:rPr lang="nl-NL" altLang="en-US" sz="1000">
                <a:sym typeface="+mn-lt"/>
              </a:rPr>
              <a:pPr/>
              <a:t>Minerals</a:t>
            </a:fld>
            <a:endParaRPr lang="nl-NL" sz="1000" dirty="0">
              <a:sym typeface="+mn-lt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667DD5BE-45F9-4967-9BB7-3B80C7AB106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460875" y="3181350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55BAB74-CBA3-4871-AFA9-E4EFE1387872}" type="datetime'''''''3''''''''''''''''''''''''''9'''">
              <a:rPr lang="nl-NL" altLang="en-US" sz="1000"/>
              <a:pPr/>
              <a:t>39</a:t>
            </a:fld>
            <a:endParaRPr lang="nl-NL" sz="1000" dirty="0">
              <a:sym typeface="+mn-lt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B116EBA5-BE57-47A0-96E0-2A4A6087551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128963" y="5160963"/>
            <a:ext cx="344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E66CD73-6DA9-40E3-B146-E4A44D174544}" type="datetime'M''''''''''''''''''''''''eta''''''''''''''l'''''''' '''''''">
              <a:rPr lang="nl-NL" altLang="en-US" sz="1000">
                <a:sym typeface="+mn-lt"/>
              </a:rPr>
              <a:pPr/>
              <a:t>Metal </a:t>
            </a:fld>
            <a:endParaRPr lang="nl-NL" sz="1000" dirty="0">
              <a:sym typeface="+mn-lt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9ED2E6A2-44E6-4B68-99F9-2015FCB57CC0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775075" y="5160963"/>
            <a:ext cx="3000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8FFDCEE-8CDB-4B37-A6ED-1FC4364EC7F7}" type="datetime'''''''''''''''''''''''F''o''''''''''o''''''d'''''''' '''">
              <a:rPr lang="nl-NL" altLang="en-US" sz="1000">
                <a:sym typeface="+mn-lt"/>
              </a:rPr>
              <a:pPr/>
              <a:t>Food </a:t>
            </a:fld>
            <a:endParaRPr lang="nl-NL" sz="1000" dirty="0">
              <a:sym typeface="+mn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46EECD88-D1F1-4951-9408-970F7CFC0393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683375" y="2471738"/>
            <a:ext cx="955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4653D4C-40F2-4C68-9440-A5ADEB5883FF}" type="datetime'''''B''i''''o''ma''''''s''''''s f''ee''d''''sto''c''''''k'''''">
              <a:rPr lang="nl-NL" altLang="en-US" sz="1000"/>
              <a:pPr/>
              <a:t>Biomass feedstock</a:t>
            </a:fld>
            <a:endParaRPr lang="nl-NL" sz="1000" dirty="0">
              <a:sym typeface="+mn-lt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5CCFB870-2EC4-49E6-82F5-16764136C5C7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683375" y="3971925"/>
            <a:ext cx="1106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91B0E9E-48A0-4D1E-B546-312F2BF148E8}" type="datetime'''R''e''newab''''l''''''''e'' El''''''''ect''ri''''''''city'">
              <a:rPr lang="nl-NL" altLang="en-US" sz="1000"/>
              <a:pPr/>
              <a:t>Renewable Electricity</a:t>
            </a:fld>
            <a:endParaRPr lang="nl-NL" sz="1000" dirty="0">
              <a:sym typeface="+mn-lt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46AB7C7-8F12-48B6-BF3F-988973EF431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273800" y="5160963"/>
            <a:ext cx="273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106E1A4-5B39-4E55-B369-E3E845087281}" type="datetime'''''''T''''o''t''''''''''''''''''''''''''''a''''''''l'''''">
              <a:rPr lang="nl-NL" altLang="en-US" sz="1000" smtClean="0"/>
              <a:pPr/>
              <a:t>Total</a:t>
            </a:fld>
            <a:endParaRPr lang="nl-NL" sz="1000" dirty="0">
              <a:sym typeface="+mn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5C002FC-72E1-4655-8A4C-E28E5C14F82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246813" y="2319338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6C31210-0E3C-4168-A5E8-22BBBA1444F6}" type="datetime'''1''.''''''''''''''''''''3''''''38'''''''''''''''''''''''''''">
              <a:rPr lang="nl-NL" altLang="en-US" sz="1000"/>
              <a:pPr/>
              <a:t>1.338</a:t>
            </a:fld>
            <a:endParaRPr lang="nl-NL" sz="1000" dirty="0"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9873E944-2D98-4366-A7AA-9079BFBD4BF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683375" y="2714625"/>
            <a:ext cx="8588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5256FBE-F080-445D-A515-1289430F6BFD}" type="datetime'''''''''''Wast''''e ''''fe''''''''''e''d''''''''''''''stock'''">
              <a:rPr lang="nl-NL" altLang="en-US" sz="1000"/>
              <a:pPr/>
              <a:t>Waste feedstock</a:t>
            </a:fld>
            <a:endParaRPr lang="nl-NL" sz="1000" dirty="0"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F65F99-E7D3-4522-80E9-C70D3B797190}"/>
              </a:ext>
            </a:extLst>
          </p:cNvPr>
          <p:cNvSpPr/>
          <p:nvPr/>
        </p:nvSpPr>
        <p:spPr>
          <a:xfrm>
            <a:off x="358794" y="5593623"/>
            <a:ext cx="8534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Indirect electricity via hydrogen results in a more or less stable energy demand, completely fossil independent</a:t>
            </a:r>
          </a:p>
        </p:txBody>
      </p:sp>
    </p:spTree>
    <p:extLst>
      <p:ext uri="{BB962C8B-B14F-4D97-AF65-F5344CB8AC3E}">
        <p14:creationId xmlns:p14="http://schemas.microsoft.com/office/powerpoint/2010/main" val="358406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ct 86" hidden="1">
            <a:extLst>
              <a:ext uri="{FF2B5EF4-FFF2-40B4-BE49-F238E27FC236}">
                <a16:creationId xmlns:a16="http://schemas.microsoft.com/office/drawing/2014/main" id="{61B67A6E-03EB-40F8-9B2B-A17B7F5A39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40052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73" imgW="383" imgH="384" progId="TCLayout.ActiveDocument.1">
                  <p:embed/>
                </p:oleObj>
              </mc:Choice>
              <mc:Fallback>
                <p:oleObj name="think-cell Slide" r:id="rId73" imgW="383" imgH="384" progId="TCLayout.ActiveDocument.1">
                  <p:embed/>
                  <p:pic>
                    <p:nvPicPr>
                      <p:cNvPr id="87" name="Object 86" hidden="1">
                        <a:extLst>
                          <a:ext uri="{FF2B5EF4-FFF2-40B4-BE49-F238E27FC236}">
                            <a16:creationId xmlns:a16="http://schemas.microsoft.com/office/drawing/2014/main" id="{61B67A6E-03EB-40F8-9B2B-A17B7F5A39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7963E9BE-9706-429D-B01B-7A98924987D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000" dirty="0">
              <a:sym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CDAD1B-5A26-4CD1-90E2-09F095EF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2050 Scenario Competition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BE7A9F-939B-494C-B53F-33CEFAFE7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21</a:t>
            </a:fld>
            <a:endParaRPr lang="nl-NL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F6F9A4-825F-44B4-B096-4528D03C3DC0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857500" y="39052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D2691F-C6F0-4894-AD84-C19D880108B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5343525" y="34480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A88A73-2AC6-484A-AC1F-3660F1B6FC3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3476625" y="366712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60DB-2B54-4416-8993-3E7ED33CF5A8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095750" y="3571875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0B2E866-F4AB-442E-93A8-7094AD5C93A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724400" y="350520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A8ABBE-AE93-4346-8CB3-A9840C581F4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5962650" y="1543050"/>
            <a:ext cx="2762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E99C96-D784-4818-9182-A86DAE172CF5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2338388" y="31623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466E7E-EE55-4ED4-8EBF-35F9715D455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2338388" y="5076825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4BCA1D-EB33-44D8-BC71-1C392CEB8D9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2338388" y="12573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214E3A-E7EB-4DA1-BBDB-745D5A8D4A6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2338388" y="20193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DE298-55B7-4722-B278-15B765B077B7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2338388" y="35433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792F63-D2AB-46A1-82A2-DA0FC4D9389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2338388" y="27813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9A515A-515B-4EDB-B489-7A408E7BE7D8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2338388" y="18288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D2F4DB-EEEF-4AB4-857A-F1CD7D603C6E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2338388" y="25908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293767-DA34-4A04-83A0-A9D723ACA469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2338388" y="29718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7B32E2-6DB4-417B-8824-1A8A19FE684C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2338388" y="4314825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319908-0D54-4E70-AF1A-09F02BF9F7DD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2338388" y="16383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1D71EE-FFA9-4DE1-9266-2FE39CCE9831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2338388" y="22098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C79C44-701C-4DEF-8F66-7D6641B352A5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2338388" y="24003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4F6048-1747-4586-BD34-9CF49E2B5E73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2338388" y="33528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578287-5474-45F1-BB26-70A0C50C561C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2338388" y="3743325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3ABDEF-530F-46FE-9BDE-54AA4C6AEE2A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2338388" y="4124325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BA69BD-71B0-4658-A371-D08F4568A9A9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2338388" y="1447800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1871D-9F29-4A45-98CF-6C383606006D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2338388" y="4505325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F6AA1B-5766-41F8-854D-A216992A4135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2338388" y="4886325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C66A18-71AB-4986-A4BA-EA7B06903FC8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2338388" y="4695825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3E73B6-BD31-4715-AA6D-43D3F46152EA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2338388" y="3933825"/>
            <a:ext cx="42862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103">
            <a:extLst>
              <a:ext uri="{FF2B5EF4-FFF2-40B4-BE49-F238E27FC236}">
                <a16:creationId xmlns:a16="http://schemas.microsoft.com/office/drawing/2014/main" id="{E8A37A16-DFE3-47AE-A67E-3075CB95CA26}"/>
              </a:ext>
            </a:extLst>
          </p:cNvPr>
          <p:cNvGraphicFramePr>
            <a:graphicFrameLocks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434101116"/>
              </p:ext>
            </p:extLst>
          </p:nvPr>
        </p:nvGraphicFramePr>
        <p:xfrm>
          <a:off x="2298700" y="1193801"/>
          <a:ext cx="4479985" cy="393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5"/>
          </a:graphicData>
        </a:graphic>
      </p:graphicFrame>
      <p:sp>
        <p:nvSpPr>
          <p:cNvPr id="47" name="Tijdelijke aanduiding voor tekst 2">
            <a:extLst>
              <a:ext uri="{FF2B5EF4-FFF2-40B4-BE49-F238E27FC236}">
                <a16:creationId xmlns:a16="http://schemas.microsoft.com/office/drawing/2014/main" id="{7428A6A1-4A4E-45CE-B70B-987F40883ACD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987550" y="27051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D6B0646-0651-4E18-B548-0C30606EAB99}" type="datetime'''''''''''''''''''''''''''''''''1''''''''''''.2''''00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1.200</a:t>
            </a:fld>
            <a:endParaRPr lang="nl-NL" sz="1000" dirty="0">
              <a:sym typeface="+mn-lt"/>
            </a:endParaRPr>
          </a:p>
        </p:txBody>
      </p:sp>
      <p:sp>
        <p:nvSpPr>
          <p:cNvPr id="40" name="Tijdelijke aanduiding voor tekst 2">
            <a:extLst>
              <a:ext uri="{FF2B5EF4-FFF2-40B4-BE49-F238E27FC236}">
                <a16:creationId xmlns:a16="http://schemas.microsoft.com/office/drawing/2014/main" id="{5B2AB4AC-547D-41FE-B94E-83D241F8E99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084388" y="4048125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80858DF-BE6C-48DD-A06A-C33214F9B1B2}" type="datetime'''5''''''''''0''''''''0''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nl-NL" sz="1000" dirty="0">
              <a:sym typeface="+mn-lt"/>
            </a:endParaRPr>
          </a:p>
        </p:txBody>
      </p:sp>
      <p:sp>
        <p:nvSpPr>
          <p:cNvPr id="39" name="Tijdelijke aanduiding voor tekst 2">
            <a:extLst>
              <a:ext uri="{FF2B5EF4-FFF2-40B4-BE49-F238E27FC236}">
                <a16:creationId xmlns:a16="http://schemas.microsoft.com/office/drawing/2014/main" id="{E23CAD47-2537-486E-AAB6-C4CC365AA881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084388" y="4238625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B9D1F01-A7C7-4D69-9D1E-B2AB0811A038}" type="datetime'40''''''''''0''''''''''''''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nl-NL" sz="1000" dirty="0">
              <a:sym typeface="+mn-lt"/>
            </a:endParaRPr>
          </a:p>
        </p:txBody>
      </p:sp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27554896-A880-4EC3-8BA8-83E888B01350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084388" y="4429125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6F7674-F714-4D59-9C38-12AF76DA6425}" type="datetime'''''''''''''''''3''''''''''''0''''''''''''''''0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nl-NL" sz="1000" dirty="0">
              <a:sym typeface="+mn-lt"/>
            </a:endParaRPr>
          </a:p>
        </p:txBody>
      </p:sp>
      <p:sp>
        <p:nvSpPr>
          <p:cNvPr id="46" name="Tijdelijke aanduiding voor tekst 2">
            <a:extLst>
              <a:ext uri="{FF2B5EF4-FFF2-40B4-BE49-F238E27FC236}">
                <a16:creationId xmlns:a16="http://schemas.microsoft.com/office/drawing/2014/main" id="{B74B7BE4-168B-4777-9E23-72E43ED20E86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987550" y="28956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CACD41E-F10C-48FE-AECA-F1B25F7A6344}" type="datetime'1.''''''''''''''10''''''''0''''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1.100</a:t>
            </a:fld>
            <a:endParaRPr lang="nl-NL" sz="1000" dirty="0">
              <a:sym typeface="+mn-lt"/>
            </a:endParaRPr>
          </a:p>
        </p:txBody>
      </p:sp>
      <p:sp>
        <p:nvSpPr>
          <p:cNvPr id="37" name="Tijdelijke aanduiding voor tekst 2">
            <a:extLst>
              <a:ext uri="{FF2B5EF4-FFF2-40B4-BE49-F238E27FC236}">
                <a16:creationId xmlns:a16="http://schemas.microsoft.com/office/drawing/2014/main" id="{BFF7327F-EE4C-4FAF-BCF3-919371E3608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2084388" y="4619625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DFAE815-5F08-456E-83EE-68B9206F0079}" type="datetime'''''''''''''''''2''''''''0''''''''''''0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nl-NL" sz="1000" dirty="0">
              <a:sym typeface="+mn-lt"/>
            </a:endParaRPr>
          </a:p>
        </p:txBody>
      </p: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2C3B5E45-46C7-4684-A2BB-9E6697E16BB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084388" y="4810125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1B30544-8EE3-4395-A7A3-D39F65CF6A90}" type="datetime'''''''1''''0''''''''''''''''''''''''''''''''''''0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nl-NL" sz="1000" dirty="0">
              <a:sym typeface="+mn-lt"/>
            </a:endParaRPr>
          </a:p>
        </p:txBody>
      </p:sp>
      <p:sp>
        <p:nvSpPr>
          <p:cNvPr id="35" name="Tijdelijke aanduiding voor tekst 2">
            <a:extLst>
              <a:ext uri="{FF2B5EF4-FFF2-40B4-BE49-F238E27FC236}">
                <a16:creationId xmlns:a16="http://schemas.microsoft.com/office/drawing/2014/main" id="{D51CF22B-B743-481F-A41A-2C35CAF25E4F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2214563" y="5000625"/>
            <a:ext cx="65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A352EC0-2F84-4337-B29E-82440C7760F5}" type="datetime'''''''''''''''''''''''''''''0''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nl-NL" sz="1000" dirty="0">
              <a:sym typeface="+mn-lt"/>
            </a:endParaRPr>
          </a:p>
        </p:txBody>
      </p:sp>
      <p:sp>
        <p:nvSpPr>
          <p:cNvPr id="44" name="Tijdelijke aanduiding voor tekst 2">
            <a:extLst>
              <a:ext uri="{FF2B5EF4-FFF2-40B4-BE49-F238E27FC236}">
                <a16:creationId xmlns:a16="http://schemas.microsoft.com/office/drawing/2014/main" id="{88812C46-C796-49A8-AE65-BCB36F5E10B3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2084388" y="3276600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7CE2B57-76A1-4997-B3C0-A58575859A9A}" type="datetime'''''9''0''''''0''''''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900</a:t>
            </a:fld>
            <a:endParaRPr lang="nl-NL" sz="1000" dirty="0">
              <a:sym typeface="+mn-lt"/>
            </a:endParaRPr>
          </a:p>
        </p:txBody>
      </p:sp>
      <p:sp>
        <p:nvSpPr>
          <p:cNvPr id="54" name="Tijdelijke aanduiding voor tekst 2">
            <a:extLst>
              <a:ext uri="{FF2B5EF4-FFF2-40B4-BE49-F238E27FC236}">
                <a16:creationId xmlns:a16="http://schemas.microsoft.com/office/drawing/2014/main" id="{4F8DD343-FCB1-4893-80BC-CB424F22DC8A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987550" y="13716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DE0F47A-E7C5-4AC9-984E-19D9557E1FAE}" type="datetime'''''''''''1''''.''''''''''90''''''''''''''''''0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1.900</a:t>
            </a:fld>
            <a:endParaRPr lang="nl-NL" sz="1000" dirty="0">
              <a:sym typeface="+mn-lt"/>
            </a:endParaRP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484DE0E7-C48A-4C49-9F08-29531312FBE4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2084388" y="3467100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3A6CB95-F42F-4A6B-99C8-84DE4F79F281}" type="datetime'''''''''8''''''0''''''''''''''''''''''''''''''''''''0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nl-NL" sz="1000" dirty="0">
              <a:sym typeface="+mn-lt"/>
            </a:endParaRPr>
          </a:p>
        </p:txBody>
      </p:sp>
      <p:sp>
        <p:nvSpPr>
          <p:cNvPr id="42" name="Tijdelijke aanduiding voor tekst 2">
            <a:extLst>
              <a:ext uri="{FF2B5EF4-FFF2-40B4-BE49-F238E27FC236}">
                <a16:creationId xmlns:a16="http://schemas.microsoft.com/office/drawing/2014/main" id="{608AEE63-57EB-4B89-A3EA-D64B6260B293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2084388" y="3667125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320451C-1F21-4DEE-B807-8EF981AE2D21}" type="datetime'''7''''''''''''''00''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nl-NL" sz="1000" dirty="0">
              <a:sym typeface="+mn-lt"/>
            </a:endParaRPr>
          </a:p>
        </p:txBody>
      </p:sp>
      <p:sp>
        <p:nvSpPr>
          <p:cNvPr id="41" name="Tijdelijke aanduiding voor tekst 2">
            <a:extLst>
              <a:ext uri="{FF2B5EF4-FFF2-40B4-BE49-F238E27FC236}">
                <a16:creationId xmlns:a16="http://schemas.microsoft.com/office/drawing/2014/main" id="{CA457D08-EB6C-49E1-A462-8546F3325BD0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2084388" y="3857625"/>
            <a:ext cx="195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32C43C6-E101-4CAF-A84E-B1E0EF6CEE83}" type="datetime'''''''''''''''''''''''''6''''''00''''''''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nl-NL" sz="1000" dirty="0">
              <a:sym typeface="+mn-lt"/>
            </a:endParaRP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B39A0A7A-E5E4-4360-8D67-7D72DD53A295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1987550" y="15621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B7F38AD-CEB8-48DE-BE32-056FCE36B8DF}" type="datetime'''''''''1.''''''''''''''''8''''''''00''''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1.800</a:t>
            </a:fld>
            <a:endParaRPr lang="nl-NL" sz="1000" dirty="0">
              <a:sym typeface="+mn-lt"/>
            </a:endParaRPr>
          </a:p>
        </p:txBody>
      </p:sp>
      <p:sp>
        <p:nvSpPr>
          <p:cNvPr id="48" name="Tijdelijke aanduiding voor tekst 2">
            <a:extLst>
              <a:ext uri="{FF2B5EF4-FFF2-40B4-BE49-F238E27FC236}">
                <a16:creationId xmlns:a16="http://schemas.microsoft.com/office/drawing/2014/main" id="{5B88B62E-C108-43A1-9AB6-1964BE885186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1987550" y="25146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BB1DAB4-04F8-4A84-8F91-345BE5165026}" type="datetime'''''''''''''1''''''''''''''.''3''''''''''''''00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1.300</a:t>
            </a:fld>
            <a:endParaRPr lang="nl-NL" sz="1000" dirty="0">
              <a:sym typeface="+mn-lt"/>
            </a:endParaRPr>
          </a:p>
        </p:txBody>
      </p:sp>
      <p:sp>
        <p:nvSpPr>
          <p:cNvPr id="45" name="Tijdelijke aanduiding voor tekst 2">
            <a:extLst>
              <a:ext uri="{FF2B5EF4-FFF2-40B4-BE49-F238E27FC236}">
                <a16:creationId xmlns:a16="http://schemas.microsoft.com/office/drawing/2014/main" id="{88A3498D-CC0C-4BC3-86DD-7470B1AB59CA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987550" y="30861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D09C379-F022-4B75-9028-98D925028B1C}" type="datetime'''''''1''''''''''''''.''''''''''00''''''''''''''''''0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1.000</a:t>
            </a:fld>
            <a:endParaRPr lang="nl-NL" sz="1000" dirty="0">
              <a:sym typeface="+mn-lt"/>
            </a:endParaRPr>
          </a:p>
        </p:txBody>
      </p:sp>
      <p:sp>
        <p:nvSpPr>
          <p:cNvPr id="49" name="Tijdelijke aanduiding voor tekst 2">
            <a:extLst>
              <a:ext uri="{FF2B5EF4-FFF2-40B4-BE49-F238E27FC236}">
                <a16:creationId xmlns:a16="http://schemas.microsoft.com/office/drawing/2014/main" id="{1C0E5C89-A4D3-4325-855B-4EAD4DB71163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1987550" y="23241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C68EADF-450A-4508-AA89-635020306BC3}" type="datetime'''''''''1''''''''''''.''''''''4''0''''''''''''''''0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1.400</a:t>
            </a:fld>
            <a:endParaRPr lang="nl-NL" sz="1000" dirty="0">
              <a:sym typeface="+mn-lt"/>
            </a:endParaRPr>
          </a:p>
        </p:txBody>
      </p:sp>
      <p:sp>
        <p:nvSpPr>
          <p:cNvPr id="55" name="Tijdelijke aanduiding voor tekst 2">
            <a:extLst>
              <a:ext uri="{FF2B5EF4-FFF2-40B4-BE49-F238E27FC236}">
                <a16:creationId xmlns:a16="http://schemas.microsoft.com/office/drawing/2014/main" id="{CA0CB9BD-352B-49BB-8D7E-8A517AC9AFC5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987550" y="11811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4ED59A1-15D1-4836-B315-057D46DD5B1F}" type="datetime'''''''''2''''''''''''''.''0''''''''''''''00''''''''''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2.000</a:t>
            </a:fld>
            <a:endParaRPr lang="nl-NL" sz="1000" dirty="0">
              <a:sym typeface="+mn-lt"/>
            </a:endParaRPr>
          </a:p>
        </p:txBody>
      </p:sp>
      <p:sp>
        <p:nvSpPr>
          <p:cNvPr id="51" name="Tijdelijke aanduiding voor tekst 2">
            <a:extLst>
              <a:ext uri="{FF2B5EF4-FFF2-40B4-BE49-F238E27FC236}">
                <a16:creationId xmlns:a16="http://schemas.microsoft.com/office/drawing/2014/main" id="{4D1237D0-AA52-4BFE-A26E-BC5A39056CB9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987550" y="19431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0C2A410-9A7F-4F1F-9BDA-DDDE6B6FF2B6}" type="datetime'''''''''''1''''''.''6''''''0''''''0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1.600</a:t>
            </a:fld>
            <a:endParaRPr lang="nl-NL" sz="1000" dirty="0">
              <a:sym typeface="+mn-lt"/>
            </a:endParaRPr>
          </a:p>
        </p:txBody>
      </p:sp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42E4FBB3-E6D0-4C94-A06E-B170B08408A6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987550" y="21336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9BA463D-EC3F-4BB1-8EF2-DEDDFAEA6333}" type="datetime'''''1''''''''.''''''5''0''''''''''''''''''''''''0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1.500</a:t>
            </a:fld>
            <a:endParaRPr lang="nl-NL" sz="1000" dirty="0">
              <a:sym typeface="+mn-lt"/>
            </a:endParaRPr>
          </a:p>
        </p:txBody>
      </p:sp>
      <p:sp>
        <p:nvSpPr>
          <p:cNvPr id="52" name="Tijdelijke aanduiding voor tekst 2">
            <a:extLst>
              <a:ext uri="{FF2B5EF4-FFF2-40B4-BE49-F238E27FC236}">
                <a16:creationId xmlns:a16="http://schemas.microsoft.com/office/drawing/2014/main" id="{6FA0D0AA-CCB5-4278-AE23-C4FC05CC1780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1987550" y="17526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C6E7DEC-22CA-4A2E-AB38-3CA0D06464B0}" type="datetime'''1''''''''''.''''''''''''''''''''70''''''''''0'''">
              <a:rPr lang="nl-NL" altLang="en-US" sz="10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1.700</a:t>
            </a:fld>
            <a:endParaRPr lang="nl-NL" sz="1000" dirty="0">
              <a:sym typeface="+mn-l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0BAECC-808D-459A-8E0A-C57DCEC161E6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2381250" y="2400300"/>
            <a:ext cx="512445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908EF9A-075E-4FA0-A02F-5DC05B45921C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 rot="10800000">
            <a:off x="7556500" y="2324100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5CCFB870-2EC4-49E6-82F5-16764136C5C7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6683375" y="4271963"/>
            <a:ext cx="1106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91B0E9E-48A0-4D1E-B546-312F2BF148E8}" type="datetime'''R''e''newab''''l''''''''e'' El''''''''ect''ri''''''''city'">
              <a:rPr lang="nl-NL" altLang="en-US" sz="1000">
                <a:sym typeface="+mn-lt"/>
              </a:rPr>
              <a:pPr/>
              <a:t>Renewable Electricity</a:t>
            </a:fld>
            <a:endParaRPr lang="nl-NL" sz="1000" dirty="0">
              <a:sym typeface="+mn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46EECD88-D1F1-4951-9408-970F7CFC0393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6683375" y="3095625"/>
            <a:ext cx="8112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D311BF9-AB49-4983-82C4-C24FCF78AF7B}" type="datetime'''''F''os''''sil'''''''''''' f''e''''e''''''''dsto''ck'''">
              <a:rPr lang="nl-NL" altLang="en-US" sz="1000">
                <a:sym typeface="+mn-lt"/>
              </a:rPr>
              <a:pPr/>
              <a:t>Fossil feedstock</a:t>
            </a:fld>
            <a:endParaRPr lang="nl-NL" sz="1000" dirty="0"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EF4F4FA-8A60-4666-9C62-E45545A11062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 flipV="1">
            <a:off x="1733550" y="2651125"/>
            <a:ext cx="1524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00">
                <a:sym typeface="+mn-lt"/>
              </a:rPr>
              <a:t>Energy Demand [PJ]</a:t>
            </a:r>
            <a:endParaRPr lang="en-GB" sz="1000">
              <a:sym typeface="+mn-lt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0B9BFF68-6136-4001-9397-931CF47621A0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5534025" y="5151438"/>
            <a:ext cx="5159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FEB7AA15-72FD-490A-8DFD-FBCDA30A436F}" type="datetime'T''''r''''a''''''''''''''''''nsp''''or''''''t ''Fu''''e''ls'''">
              <a:rPr lang="nl-NL" altLang="en-US" sz="1000"/>
              <a:pPr/>
              <a:t>Transport Fuels</a:t>
            </a:fld>
            <a:endParaRPr lang="nl-NL" sz="1000" dirty="0">
              <a:sym typeface="+mn-lt"/>
            </a:endParaRPr>
          </a:p>
        </p:txBody>
      </p:sp>
      <p:sp>
        <p:nvSpPr>
          <p:cNvPr id="84" name="Tijdelijke aanduiding voor tekst 2">
            <a:extLst>
              <a:ext uri="{FF2B5EF4-FFF2-40B4-BE49-F238E27FC236}">
                <a16:creationId xmlns:a16="http://schemas.microsoft.com/office/drawing/2014/main" id="{D2923300-13F3-4ECC-822C-D42FDAF95B7A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735888" y="23241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01CF7C-6BDB-4D5D-B01B-3E64447B5F06}" type="datetime'''''1''''.4''''''''''''''''''00'''''''''''''''''''''''''''''">
              <a:rPr lang="nl-NL" altLang="en-US" sz="1000"/>
              <a:pPr/>
              <a:t>1.400</a:t>
            </a:fld>
            <a:endParaRPr lang="nl-NL" sz="1000" dirty="0">
              <a:sym typeface="+mn-lt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8BD711D3-60E7-49CA-9680-7B484676B117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4318000" y="5151438"/>
            <a:ext cx="4619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A7F9F85-A547-4217-8940-E60A027652A1}" type="datetime'M''''''''''''''''i''''''''''''''nera''''''l''s'''''">
              <a:rPr lang="nl-NL" altLang="en-US" sz="1000">
                <a:sym typeface="+mn-lt"/>
              </a:rPr>
              <a:pPr/>
              <a:t>Minerals</a:t>
            </a:fld>
            <a:endParaRPr lang="nl-NL" sz="1000" dirty="0"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66B3E16-AA1B-409B-901B-F169AF400BE7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5089525" y="3400425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7D6C398-05B9-436C-AEC0-7AC904404711}" type="datetime'''''''3''''''''''''''''''''''''''''''''0'''''''''''''">
              <a:rPr lang="nl-NL" altLang="en-US" sz="1000">
                <a:sym typeface="+mn-lt"/>
              </a:rPr>
              <a:pPr/>
              <a:t>30</a:t>
            </a:fld>
            <a:endParaRPr lang="nl-NL" sz="1000" dirty="0">
              <a:sym typeface="+mn-lt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74DB35D8-604C-4833-915F-974068CA1875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2419350" y="5151438"/>
            <a:ext cx="533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6333CF3-5BC6-4B34-899C-B52C22D8BDC6}" type="datetime'''B''''a''s''ic'''' C''''h''''em''''i''''''ca''''''l''s'''''''">
              <a:rPr lang="nl-NL" altLang="en-US" sz="1000">
                <a:sym typeface="+mn-lt"/>
              </a:rPr>
              <a:pPr/>
              <a:t>Basic Chemicals</a:t>
            </a:fld>
            <a:endParaRPr lang="nl-NL" sz="1000" dirty="0">
              <a:sym typeface="+mn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5C002FC-72E1-4655-8A4C-E28E5C14F821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6246813" y="1365250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37AF6C4-2968-45E7-8D3E-E28F2E21A4B4}" type="datetime'''1''''.''''8''''''''''''''''51'''">
              <a:rPr lang="nl-NL" altLang="en-US" sz="1000">
                <a:sym typeface="+mn-lt"/>
              </a:rPr>
              <a:pPr/>
              <a:t>1.851</a:t>
            </a:fld>
            <a:endParaRPr lang="nl-NL" sz="1000" dirty="0">
              <a:sym typeface="+mn-lt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667DD5BE-45F9-4967-9BB7-3B80C7AB1069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4465638" y="3462338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BA77FB9-B6DE-43DE-BED7-3854061FF2FA}" type="datetime'''3''''''''''''''''4'''''''''''''''''''''''''">
              <a:rPr lang="nl-NL" altLang="en-US" sz="1000">
                <a:sym typeface="+mn-lt"/>
              </a:rPr>
              <a:pPr/>
              <a:t>34</a:t>
            </a:fld>
            <a:endParaRPr lang="nl-NL" sz="1000" dirty="0"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4A92FED-9D7C-48DF-803F-385882D644F7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4994275" y="5151438"/>
            <a:ext cx="3571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D2F4221-4EE9-4AE1-84B3-8B07D8B2CE42}" type="datetime'''''''''Pa''''per'' ''''&amp;'''' ''''''''p''''ul''''''p'">
              <a:rPr lang="nl-NL" altLang="en-US" sz="1000">
                <a:sym typeface="+mn-lt"/>
              </a:rPr>
              <a:pPr/>
              <a:t>Paper &amp; pulp</a:t>
            </a:fld>
            <a:endParaRPr lang="nl-NL" sz="1000" dirty="0">
              <a:sym typeface="+mn-lt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9ED2E6A2-44E6-4B68-99F9-2015FCB57CC0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3775075" y="5151438"/>
            <a:ext cx="3000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8FFDCEE-8CDB-4B37-A6ED-1FC4364EC7F7}" type="datetime'''''''''''''''''''''''F''o''''''''''o''''''d'''''''' '''">
              <a:rPr lang="nl-NL" altLang="en-US" sz="1000">
                <a:sym typeface="+mn-lt"/>
              </a:rPr>
              <a:pPr/>
              <a:t>Food </a:t>
            </a:fld>
            <a:endParaRPr lang="nl-NL" sz="1000" dirty="0">
              <a:sym typeface="+mn-lt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B116EBA5-BE57-47A0-96E0-2A4A6087551A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3133725" y="5151438"/>
            <a:ext cx="344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E66CD73-6DA9-40E3-B146-E4A44D174544}" type="datetime'M''''''''''''''''''''''''eta''''''''''''''l'''''''' '''''''">
              <a:rPr lang="nl-NL" altLang="en-US" sz="1000">
                <a:sym typeface="+mn-lt"/>
              </a:rPr>
              <a:pPr/>
              <a:t>Metal </a:t>
            </a:fld>
            <a:endParaRPr lang="nl-NL" sz="1000" dirty="0">
              <a:sym typeface="+mn-lt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46AB7C7-8F12-48B6-BF3F-988973EF431B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6273800" y="5151438"/>
            <a:ext cx="273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739656C-4492-4F9B-B543-71E56DCC404C}" type="datetime'''''''''''''''''T''''''''''''''o''''t''''a''l'''''''''">
              <a:rPr lang="nl-NL" altLang="en-US" sz="1000"/>
              <a:pPr/>
              <a:t>Total</a:t>
            </a:fld>
            <a:endParaRPr lang="nl-NL" sz="1000" dirty="0">
              <a:sym typeface="+mn-lt"/>
            </a:endParaRP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4C0CF775-EE88-4BFD-AF14-A20E1DDE328D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3841750" y="3543300"/>
            <a:ext cx="165100" cy="152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FF364D-FD03-4734-871A-104B6073B0D2}" type="datetime'''''''5''''''''''''''''''0'''''''''''''''''''''''''''''">
              <a:rPr lang="nl-NL" altLang="en-US" sz="1000">
                <a:sym typeface="+mn-lt"/>
              </a:rPr>
              <a:pPr/>
              <a:t>50</a:t>
            </a:fld>
            <a:endParaRPr lang="nl-NL" sz="1000" dirty="0">
              <a:sym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AFE9F95-AEEE-4FE7-9546-7E4ED768BAAA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6683375" y="2476500"/>
            <a:ext cx="8223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580C948-69F3-489A-8380-BC075F07151F}" type="datetime'''''''''''F''ossil f''''u''el'''''''''''' ''+ ''CC''''''''S'''">
              <a:rPr lang="nl-NL" altLang="en-US" sz="1000">
                <a:sym typeface="+mn-lt"/>
              </a:rPr>
              <a:pPr/>
              <a:t>Fossil fuel + CCS</a:t>
            </a:fld>
            <a:endParaRPr lang="nl-NL" sz="1000" dirty="0"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01F0771-72A0-4F7A-9F8A-0159AA0736A4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6683375" y="1885950"/>
            <a:ext cx="6508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02CF6E3-7286-4BA6-8481-8DBDBD131BC4}" type="datetime'B''i''o''''m''as''''s'''' fue''''''''''''''''''l'">
              <a:rPr lang="nl-NL" altLang="en-US" sz="1000">
                <a:sym typeface="+mn-lt"/>
              </a:rPr>
              <a:pPr/>
              <a:t>Biomass fuel</a:t>
            </a:fld>
            <a:endParaRPr lang="nl-NL" sz="1000" dirty="0">
              <a:sym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4AEFE73-4F5D-4873-9438-A20F0A31A4FC}"/>
              </a:ext>
            </a:extLst>
          </p:cNvPr>
          <p:cNvSpPr/>
          <p:nvPr/>
        </p:nvSpPr>
        <p:spPr>
          <a:xfrm>
            <a:off x="468000" y="5592786"/>
            <a:ext cx="8428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Increase of energy demand with 30%; biomass potential ~ 2 x NL; same electricity potential; crude oil and CCS needed</a:t>
            </a:r>
          </a:p>
        </p:txBody>
      </p:sp>
    </p:spTree>
    <p:extLst>
      <p:ext uri="{BB962C8B-B14F-4D97-AF65-F5344CB8AC3E}">
        <p14:creationId xmlns:p14="http://schemas.microsoft.com/office/powerpoint/2010/main" val="1440670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>
            <a:extLst>
              <a:ext uri="{FF2B5EF4-FFF2-40B4-BE49-F238E27FC236}">
                <a16:creationId xmlns:a16="http://schemas.microsoft.com/office/drawing/2014/main" id="{BBF8CB8E-DA49-41BA-B46D-B4FC09C1FA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59182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6" imgW="383" imgH="384" progId="TCLayout.ActiveDocument.1">
                  <p:embed/>
                </p:oleObj>
              </mc:Choice>
              <mc:Fallback>
                <p:oleObj name="think-cell Slide" r:id="rId46" imgW="383" imgH="384" progId="TCLayout.ActiveDocument.1">
                  <p:embed/>
                  <p:pic>
                    <p:nvPicPr>
                      <p:cNvPr id="22" name="Object 21" hidden="1">
                        <a:extLst>
                          <a:ext uri="{FF2B5EF4-FFF2-40B4-BE49-F238E27FC236}">
                            <a16:creationId xmlns:a16="http://schemas.microsoft.com/office/drawing/2014/main" id="{BBF8CB8E-DA49-41BA-B46D-B4FC09C1F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0D6355E-C429-4E64-8C7B-1E8F355CFE7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dirty="0"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47B6E-30AC-4ACE-B423-91D20568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2050 Primary energy demand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2550DA-1C05-4FB9-90A2-8FAE7EAD3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22</a:t>
            </a:fld>
            <a:endParaRPr lang="nl-NL"/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48E0E95B-008E-46BC-A269-47EF173C3D4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V="1">
            <a:off x="4305300" y="2466975"/>
            <a:ext cx="476250" cy="4762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1940EB-8E34-4261-BFDC-1088AC9FA73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4305300" y="2914650"/>
            <a:ext cx="476250" cy="4762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8B222C6F-E208-4B1F-A4F9-0CD13E2D4BA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5391150" y="2333625"/>
            <a:ext cx="476250" cy="5810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CA8169AB-CC52-4FB2-B781-F87F86AB4C43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V="1">
            <a:off x="4305300" y="2505075"/>
            <a:ext cx="476250" cy="4762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951F527-90D2-4AA2-848F-32FA0CECA7E4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>
            <a:off x="5391150" y="2914650"/>
            <a:ext cx="476250" cy="5905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A3DE1C4-3E17-46E6-9F84-FB6C670F1F6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V="1">
            <a:off x="4305300" y="2914650"/>
            <a:ext cx="476250" cy="4762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467283-90C4-4A3D-BAD8-78D943A3213A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V="1">
            <a:off x="4305300" y="2914650"/>
            <a:ext cx="476250" cy="4762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9CA64900-3974-473D-A2C1-53E2941EB1D1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5391150" y="4848225"/>
            <a:ext cx="476250" cy="95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8D79DF-ADEB-4827-A49B-EDB252DB8578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4305300" y="4676775"/>
            <a:ext cx="476250" cy="1714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556122-512A-43BD-B580-C9AC396D017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>
            <a:off x="3228975" y="2381250"/>
            <a:ext cx="476250" cy="5619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59B09D63-93AB-4D33-A733-268E4EC91FFC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5391150" y="2333625"/>
            <a:ext cx="476250" cy="1714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7533E4C-DEA1-4204-A109-5DBD414665F1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 flipV="1">
            <a:off x="5391150" y="1533525"/>
            <a:ext cx="476250" cy="9334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CC23B832-3060-42ED-B6B5-6B9B61FF0B7F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5391150" y="2914650"/>
            <a:ext cx="476250" cy="5905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819D90-9569-4773-9433-E722C6D5B4C4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3228975" y="3390900"/>
            <a:ext cx="476250" cy="14859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FE290F-3BEF-4362-91B2-CFB1F7B820D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V="1">
            <a:off x="3228975" y="4676775"/>
            <a:ext cx="476250" cy="2000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0B0A1B-302E-4D0E-95A1-303F0BD87447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3228975" y="3390900"/>
            <a:ext cx="476250" cy="13906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CF0F67-EAFC-4600-AF38-75BAE97CF405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3228975" y="2381250"/>
            <a:ext cx="476250" cy="6000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31044C-C096-455A-AF70-B9B919F5EB08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3228975" y="2381250"/>
            <a:ext cx="476250" cy="10096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C35B41B9-3914-4460-9978-BCD55F0B90E2}"/>
              </a:ext>
            </a:extLst>
          </p:cNvPr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869844092"/>
              </p:ext>
            </p:extLst>
          </p:nvPr>
        </p:nvGraphicFramePr>
        <p:xfrm>
          <a:off x="698500" y="1003300"/>
          <a:ext cx="6080281" cy="414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F1A09B22-3352-46E9-B537-73FFAFA2BF3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715000" y="4979988"/>
            <a:ext cx="914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9EFD14-7725-46D5-B078-6983F94D5F90}" type="datetime'''''C''''''''''''''om''pe''t''''ition'''''''''">
              <a:rPr lang="nl-NL" altLang="en-US" sz="1400"/>
              <a:pPr/>
              <a:t>Competition</a:t>
            </a:fld>
            <a:endParaRPr lang="nl-NL" sz="1400" dirty="0">
              <a:sym typeface="+mn-lt"/>
            </a:endParaRPr>
          </a:p>
        </p:txBody>
      </p:sp>
      <p:sp>
        <p:nvSpPr>
          <p:cNvPr id="31" name="Tijdelijke aanduiding voor tekst 2">
            <a:extLst>
              <a:ext uri="{FF2B5EF4-FFF2-40B4-BE49-F238E27FC236}">
                <a16:creationId xmlns:a16="http://schemas.microsoft.com/office/drawing/2014/main" id="{C690DE2C-7DF4-4B63-A957-B54AF457D68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857750" y="222885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76B92F-CDA2-4C1D-9370-29FDD33FE726}" type="datetime'''''''''''''''''''''''''1''''''''''''''''.''''''''337'''''''''">
              <a:rPr lang="nl-NL" altLang="en-US" sz="1400"/>
              <a:pPr/>
              <a:t>1.337</a:t>
            </a:fld>
            <a:endParaRPr lang="nl-NL" sz="1400" dirty="0">
              <a:sym typeface="+mn-lt"/>
            </a:endParaRPr>
          </a:p>
        </p:txBody>
      </p:sp>
      <p:sp>
        <p:nvSpPr>
          <p:cNvPr id="181" name="Tijdelijke aanduiding voor tekst 2">
            <a:extLst>
              <a:ext uri="{FF2B5EF4-FFF2-40B4-BE49-F238E27FC236}">
                <a16:creationId xmlns:a16="http://schemas.microsoft.com/office/drawing/2014/main" id="{705BC686-2598-4E88-9347-00B3CBFAF45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541463" y="4979988"/>
            <a:ext cx="59372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966502-5872-4455-9B22-3B3699D9ACBC}" type="datetime'''''C''''u''r''ren''t ''''''(''e''''''''''''''''''x''po''rt)'">
              <a:rPr lang="nl-NL" altLang="en-US" sz="1400"/>
              <a:pPr/>
              <a:t>Current (export)</a:t>
            </a:fld>
            <a:endParaRPr lang="nl-NL" sz="1400" dirty="0">
              <a:sym typeface="+mn-lt"/>
            </a:endParaRPr>
          </a:p>
        </p:txBody>
      </p:sp>
      <p:sp>
        <p:nvSpPr>
          <p:cNvPr id="30" name="Tijdelijke aanduiding voor tekst 2">
            <a:extLst>
              <a:ext uri="{FF2B5EF4-FFF2-40B4-BE49-F238E27FC236}">
                <a16:creationId xmlns:a16="http://schemas.microsoft.com/office/drawing/2014/main" id="{1F20BD55-B4DE-4355-BDC3-A76F9BF31D5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776663" y="270510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84D8F4-1688-45B5-AE04-120B3339A976}" type="datetime'''''1''''''''''''''''''''.0''''''''''''73'''''''">
              <a:rPr lang="nl-NL" altLang="en-US" sz="1400"/>
              <a:pPr/>
              <a:t>1.073</a:t>
            </a:fld>
            <a:endParaRPr lang="nl-NL" sz="1400" dirty="0">
              <a:sym typeface="+mn-lt"/>
            </a:endParaRP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C5CA094A-D0DA-4601-8219-D10E17473B2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695575" y="2143125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E3349D-DBA8-425B-B5C2-03503D9F92BD}" type="datetime'''''''''1''''''''''.''3''''''''84'''''">
              <a:rPr lang="nl-NL" altLang="en-US" sz="1400"/>
              <a:pPr/>
              <a:t>1.384</a:t>
            </a:fld>
            <a:endParaRPr lang="nl-NL" sz="1400" dirty="0">
              <a:sym typeface="+mn-lt"/>
            </a:endParaRPr>
          </a:p>
        </p:txBody>
      </p:sp>
      <p:sp>
        <p:nvSpPr>
          <p:cNvPr id="32" name="Tijdelijke aanduiding voor tekst 2">
            <a:extLst>
              <a:ext uri="{FF2B5EF4-FFF2-40B4-BE49-F238E27FC236}">
                <a16:creationId xmlns:a16="http://schemas.microsoft.com/office/drawing/2014/main" id="{6F2BC252-EF61-4753-B2A5-164AD865B265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943600" y="129540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56860C-DB3D-40A7-BB6E-81735F5F597D}" type="datetime'''''1.''''''''''''''''85''''''''''''''''''''''''''''1'''">
              <a:rPr lang="nl-NL" altLang="en-US" sz="1400"/>
              <a:pPr/>
              <a:t>1.851</a:t>
            </a:fld>
            <a:endParaRPr lang="nl-NL" sz="1400" dirty="0">
              <a:sym typeface="+mn-lt"/>
            </a:endParaRP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29A353AE-6456-4314-9F21-150E8BB26FB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533650" y="4979988"/>
            <a:ext cx="78263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C7B0FC-9A75-4650-81A5-9362CA6E1D4E}" type="datetime'''Cu''''rren''t (''dom''e''''''''''st''i''c'''''')'''''''''''">
              <a:rPr lang="nl-NL" altLang="en-US" sz="1400"/>
              <a:pPr/>
              <a:t>Current (domestic)</a:t>
            </a:fld>
            <a:endParaRPr lang="nl-NL" sz="1400" dirty="0">
              <a:sym typeface="+mn-l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02043B13-8495-4E52-B4F4-76E0817B143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729163" y="4979988"/>
            <a:ext cx="71437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2AA735-9BBB-4850-B8B9-DA9EB3D4A374}" type="datetime'''''''''B''i''''''''g'''''' ''on'' H''y''''dr''og''en'''''''">
              <a:rPr lang="nl-NL" altLang="en-US" sz="1400"/>
              <a:pPr/>
              <a:t>Big on Hydrogen</a:t>
            </a:fld>
            <a:endParaRPr lang="nl-NL" sz="1400" dirty="0">
              <a:sym typeface="+mn-lt"/>
            </a:endParaRP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2E445FE9-FAC5-46D5-A078-9D6B9100B30B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621088" y="4979988"/>
            <a:ext cx="7683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8D126E-D073-455E-A54F-AADE9394DBD3}" type="datetime'''A''''''''l''''l'' ''''''E''''''''l''''e''c''''t''''''r''ic'">
              <a:rPr lang="nl-NL" altLang="en-US" sz="1400" smtClean="0"/>
              <a:pPr/>
              <a:t>All Electric</a:t>
            </a:fld>
            <a:endParaRPr lang="nl-NL" sz="1400" dirty="0">
              <a:sym typeface="+mn-lt"/>
            </a:endParaRPr>
          </a:p>
        </p:txBody>
      </p:sp>
      <p:sp>
        <p:nvSpPr>
          <p:cNvPr id="267" name="Tijdelijke aanduiding voor tekst 2">
            <a:extLst>
              <a:ext uri="{FF2B5EF4-FFF2-40B4-BE49-F238E27FC236}">
                <a16:creationId xmlns:a16="http://schemas.microsoft.com/office/drawing/2014/main" id="{FBE90350-BB66-4AD9-8672-50CADB07E2C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 flipV="1">
            <a:off x="393700" y="2355850"/>
            <a:ext cx="2127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>
                <a:sym typeface="+mn-lt"/>
              </a:rPr>
              <a:t>Energy Demand [PJ]</a:t>
            </a:r>
            <a:endParaRPr lang="en-GB" sz="1400">
              <a:sym typeface="+mn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81E02D-85AF-41FD-BDCC-723146DBCEC8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6942138" y="2838450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BC99C3-D24E-4190-81FC-54010752A008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6942138" y="2098675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B58D92-298C-4486-89BC-A22FDFADC0DD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6942138" y="2574925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17879-38E5-438F-BCCD-053E17CB1E91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6942138" y="1358900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E24747-81DA-4385-AD88-2CBA69D78E18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6942138" y="1835150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8E4DEE-3EC8-41B1-88C0-4D2190D8A2FD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6942138" y="3101975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ijdelijke aanduiding voor tekst 2">
            <a:extLst>
              <a:ext uri="{FF2B5EF4-FFF2-40B4-BE49-F238E27FC236}">
                <a16:creationId xmlns:a16="http://schemas.microsoft.com/office/drawing/2014/main" id="{35E8C75E-D911-4D62-B2F9-D05EEAD53BAD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243763" y="3097213"/>
            <a:ext cx="155257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277486-4889-43E7-9136-CC0EB55E5340}" type="datetime'Sec''''uri''ty of supply'' &#10;Renewable el''e''''c''tricity'''">
              <a:rPr lang="nl-NL" altLang="en-US" sz="1400"/>
              <a:pPr/>
              <a:t>Security of supply 
Renewable electricity</a:t>
            </a:fld>
            <a:endParaRPr lang="nl-NL" sz="1400" dirty="0">
              <a:sym typeface="+mn-lt"/>
            </a:endParaRPr>
          </a:p>
        </p:txBody>
      </p:sp>
      <p:sp>
        <p:nvSpPr>
          <p:cNvPr id="70" name="Tijdelijke aanduiding voor tekst 2">
            <a:extLst>
              <a:ext uri="{FF2B5EF4-FFF2-40B4-BE49-F238E27FC236}">
                <a16:creationId xmlns:a16="http://schemas.microsoft.com/office/drawing/2014/main" id="{AA458AB5-7655-4F81-9C07-D72B3F01DE9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243763" y="1830388"/>
            <a:ext cx="1190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2939845-AFD7-438D-831D-B7DE955BEC57}" type="datetime'Wa''''''ste'''''' ''f''ee''''''ds''''''toc''''''''k'''''">
              <a:rPr lang="nl-NL" altLang="en-US" sz="1400"/>
              <a:pPr/>
              <a:t>Waste feedstock</a:t>
            </a:fld>
            <a:endParaRPr lang="nl-NL" sz="1400" dirty="0">
              <a:sym typeface="+mn-lt"/>
            </a:endParaRPr>
          </a:p>
        </p:txBody>
      </p:sp>
      <p:sp>
        <p:nvSpPr>
          <p:cNvPr id="73" name="Tijdelijke aanduiding voor tekst 2">
            <a:extLst>
              <a:ext uri="{FF2B5EF4-FFF2-40B4-BE49-F238E27FC236}">
                <a16:creationId xmlns:a16="http://schemas.microsoft.com/office/drawing/2014/main" id="{4E7E9FA4-2693-4A39-A728-67BF012D3D54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7243763" y="2570163"/>
            <a:ext cx="16208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40638E5-E33C-4CBE-B6C7-E4839440E81A}" type="datetime'''Fo''''''''s''si''l b''a''''''''''se''d ''ele''''ctr''icity'">
              <a:rPr lang="nl-NL" altLang="en-US" sz="1400"/>
              <a:pPr/>
              <a:t>Fossil based electricity</a:t>
            </a:fld>
            <a:endParaRPr lang="nl-NL" sz="1400" dirty="0">
              <a:sym typeface="+mn-lt"/>
            </a:endParaRPr>
          </a:p>
        </p:txBody>
      </p:sp>
      <p:sp>
        <p:nvSpPr>
          <p:cNvPr id="74" name="Tijdelijke aanduiding voor tekst 2">
            <a:extLst>
              <a:ext uri="{FF2B5EF4-FFF2-40B4-BE49-F238E27FC236}">
                <a16:creationId xmlns:a16="http://schemas.microsoft.com/office/drawing/2014/main" id="{95DC3BAE-AF67-4C65-969C-76B57B2D5115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243763" y="2833688"/>
            <a:ext cx="15525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4A94F20-2A24-4415-853F-743059A23E6B}" type="datetime'Re''ne''''''''''w''able ''e''lec''t''''r''icit''''y'">
              <a:rPr lang="nl-NL" altLang="en-US" sz="1400"/>
              <a:pPr/>
              <a:t>Renewable electricity</a:t>
            </a:fld>
            <a:endParaRPr lang="nl-NL" sz="1400" dirty="0">
              <a:sym typeface="+mn-lt"/>
            </a:endParaRPr>
          </a:p>
        </p:txBody>
      </p:sp>
      <p:sp>
        <p:nvSpPr>
          <p:cNvPr id="72" name="Tijdelijke aanduiding voor tekst 2">
            <a:extLst>
              <a:ext uri="{FF2B5EF4-FFF2-40B4-BE49-F238E27FC236}">
                <a16:creationId xmlns:a16="http://schemas.microsoft.com/office/drawing/2014/main" id="{28674287-BD60-4C6A-8B27-6AE7A07157F1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243763" y="2093912"/>
            <a:ext cx="91281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82095A4-673F-4CEF-B9CD-3380939530C8}" type="datetime'Fo''''''ssi''''''l'' fuel &amp;'''' &#10;''fe''''''''e''dst''o''c''k'">
              <a:rPr lang="nl-NL" altLang="en-US" sz="1400"/>
              <a:pPr/>
              <a:t>Fossil fuel &amp; 
feedstock</a:t>
            </a:fld>
            <a:endParaRPr lang="nl-NL" sz="1400" dirty="0">
              <a:sym typeface="+mn-lt"/>
            </a:endParaRPr>
          </a:p>
        </p:txBody>
      </p:sp>
      <p:sp>
        <p:nvSpPr>
          <p:cNvPr id="35" name="Tijdelijke aanduiding voor tekst 2">
            <a:extLst>
              <a:ext uri="{FF2B5EF4-FFF2-40B4-BE49-F238E27FC236}">
                <a16:creationId xmlns:a16="http://schemas.microsoft.com/office/drawing/2014/main" id="{D1C0E0A7-A888-47E8-9986-330F215D9F63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243763" y="1354137"/>
            <a:ext cx="111601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D2DC8B-6E43-4087-B722-FB19ABDC374C}" type="datetime'''Bi''''om''ass'' ''f''uel'' &amp;'''' &#10;''f''e''''''edst''''''ock'">
              <a:rPr lang="nl-NL" altLang="en-US" sz="1400"/>
              <a:pPr/>
              <a:t>Biomass fuel &amp; 
feedstock</a:t>
            </a:fld>
            <a:endParaRPr lang="nl-NL" sz="1400" dirty="0">
              <a:sym typeface="+mn-lt"/>
            </a:endParaRPr>
          </a:p>
        </p:txBody>
      </p:sp>
      <p:sp>
        <p:nvSpPr>
          <p:cNvPr id="48" name="Rectangle 33">
            <a:extLst>
              <a:ext uri="{FF2B5EF4-FFF2-40B4-BE49-F238E27FC236}">
                <a16:creationId xmlns:a16="http://schemas.microsoft.com/office/drawing/2014/main" id="{AE27BDDA-71D4-47E1-9483-C76707EC21F9}"/>
              </a:ext>
            </a:extLst>
          </p:cNvPr>
          <p:cNvSpPr/>
          <p:nvPr/>
        </p:nvSpPr>
        <p:spPr>
          <a:xfrm>
            <a:off x="468000" y="5550075"/>
            <a:ext cx="842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North Sea wind potentials needed up to 2,5x NL North Sea wind, 30% total NS; </a:t>
            </a:r>
          </a:p>
          <a:p>
            <a:pPr algn="ctr"/>
            <a:r>
              <a:rPr lang="en-US" i="1" dirty="0"/>
              <a:t>C fossil dependent, biomass potential 2x NL</a:t>
            </a:r>
          </a:p>
        </p:txBody>
      </p:sp>
    </p:spTree>
    <p:extLst>
      <p:ext uri="{BB962C8B-B14F-4D97-AF65-F5344CB8AC3E}">
        <p14:creationId xmlns:p14="http://schemas.microsoft.com/office/powerpoint/2010/main" val="1370844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>
            <a:extLst>
              <a:ext uri="{FF2B5EF4-FFF2-40B4-BE49-F238E27FC236}">
                <a16:creationId xmlns:a16="http://schemas.microsoft.com/office/drawing/2014/main" id="{BBF8CB8E-DA49-41BA-B46D-B4FC09C1FA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08849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6" imgW="383" imgH="384" progId="TCLayout.ActiveDocument.1">
                  <p:embed/>
                </p:oleObj>
              </mc:Choice>
              <mc:Fallback>
                <p:oleObj name="think-cell Slide" r:id="rId46" imgW="383" imgH="384" progId="TCLayout.ActiveDocument.1">
                  <p:embed/>
                  <p:pic>
                    <p:nvPicPr>
                      <p:cNvPr id="22" name="Object 21" hidden="1">
                        <a:extLst>
                          <a:ext uri="{FF2B5EF4-FFF2-40B4-BE49-F238E27FC236}">
                            <a16:creationId xmlns:a16="http://schemas.microsoft.com/office/drawing/2014/main" id="{BBF8CB8E-DA49-41BA-B46D-B4FC09C1F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0D6355E-C429-4E64-8C7B-1E8F355CFE7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dirty="0"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47B6E-30AC-4ACE-B423-91D20568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2050 Primary energy demand per sector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2550DA-1C05-4FB9-90A2-8FAE7EAD3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23</a:t>
            </a:fld>
            <a:endParaRPr lang="nl-NL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3881B0-A464-44C1-90DD-11AA4AE3D9F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228975" y="3286125"/>
            <a:ext cx="47625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FFE2C7-C342-4921-862C-1C0825C081B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228975" y="3390900"/>
            <a:ext cx="47625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819D90-9569-4773-9433-E722C6D5B4C4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3228975" y="3505200"/>
            <a:ext cx="476250" cy="190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31044C-C096-455A-AF70-B9B919F5EB08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228975" y="3343275"/>
            <a:ext cx="47625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556122-512A-43BD-B580-C9AC396D0171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3228975" y="2381250"/>
            <a:ext cx="476250" cy="5619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48E0E95B-008E-46BC-A269-47EF173C3D4E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4305300" y="2466975"/>
            <a:ext cx="476250" cy="4762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951F527-90D2-4AA2-848F-32FA0CECA7E4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5391150" y="3190875"/>
            <a:ext cx="476250" cy="2667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DAB7019C-DF5E-49D8-A807-BCFC3C514D5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5391150" y="3324225"/>
            <a:ext cx="476250" cy="2190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7533E4C-DEA1-4204-A109-5DBD414665F1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5391150" y="1543050"/>
            <a:ext cx="476250" cy="9239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CA8169AB-CC52-4FB2-B781-F87F86AB4C43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4305300" y="3048000"/>
            <a:ext cx="476250" cy="2381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8D79DF-ADEB-4827-A49B-EDB252DB8578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4305300" y="3638550"/>
            <a:ext cx="476250" cy="190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3EAD31-AA83-4D26-8474-0E34754F7905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4305300" y="3324225"/>
            <a:ext cx="476250" cy="1809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FE290F-3BEF-4362-91B2-CFB1F7B820D0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V="1">
            <a:off x="3228975" y="3638550"/>
            <a:ext cx="476250" cy="666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59B09D63-93AB-4D33-A733-268E4EC91FFC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5391150" y="3048000"/>
            <a:ext cx="476250" cy="2952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8B222C6F-E208-4B1F-A4F9-0CD13E2D4BA2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5391150" y="3124200"/>
            <a:ext cx="476250" cy="2667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9CA64900-3974-473D-A2C1-53E2941EB1D1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5391150" y="3657600"/>
            <a:ext cx="476250" cy="1047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467283-90C4-4A3D-BAD8-78D943A3213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V="1">
            <a:off x="4305300" y="3190875"/>
            <a:ext cx="476250" cy="2000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1940EB-8E34-4261-BFDC-1088AC9FA73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V="1">
            <a:off x="4305300" y="3124200"/>
            <a:ext cx="476250" cy="2190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C35B41B9-3914-4460-9978-BCD55F0B90E2}"/>
              </a:ext>
            </a:extLst>
          </p:cNvPr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692989481"/>
              </p:ext>
            </p:extLst>
          </p:nvPr>
        </p:nvGraphicFramePr>
        <p:xfrm>
          <a:off x="698500" y="1003300"/>
          <a:ext cx="6080281" cy="411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181" name="Tijdelijke aanduiding voor tekst 2">
            <a:extLst>
              <a:ext uri="{FF2B5EF4-FFF2-40B4-BE49-F238E27FC236}">
                <a16:creationId xmlns:a16="http://schemas.microsoft.com/office/drawing/2014/main" id="{705BC686-2598-4E88-9347-00B3CBFAF45F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541463" y="4970462"/>
            <a:ext cx="59372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966502-5872-4455-9B22-3B3699D9ACBC}" type="datetime'''''C''''u''r''ren''t ''''''(''e''''''''''''''''''x''po''rt)'">
              <a:rPr lang="nl-NL" altLang="en-US" sz="1400"/>
              <a:pPr/>
              <a:t>Current (export)</a:t>
            </a:fld>
            <a:endParaRPr lang="nl-NL" sz="1400" dirty="0">
              <a:sym typeface="+mn-lt"/>
            </a:endParaRP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C5CA094A-D0DA-4601-8219-D10E17473B2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695575" y="2143125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C9EF5B-DBDB-4166-9294-6D9902EB7829}" type="datetime'1''.''''''''3''''''''''''''''84'''''''''''''''''''''''''''">
              <a:rPr lang="nl-NL" altLang="en-US" sz="1400"/>
              <a:pPr/>
              <a:t>1.384</a:t>
            </a:fld>
            <a:endParaRPr lang="nl-NL" sz="1400" dirty="0">
              <a:sym typeface="+mn-lt"/>
            </a:endParaRP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2E445FE9-FAC5-46D5-A078-9D6B9100B30B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621088" y="4970463"/>
            <a:ext cx="7683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8D126E-D073-455E-A54F-AADE9394DBD3}" type="datetime'''A''''''''l''''l'' ''''''E''''''''l''''e''c''''t''''''r''ic'">
              <a:rPr lang="nl-NL" altLang="en-US" sz="1400" smtClean="0"/>
              <a:pPr/>
              <a:t>All Electric</a:t>
            </a:fld>
            <a:endParaRPr lang="nl-NL" sz="1400" dirty="0">
              <a:sym typeface="+mn-lt"/>
            </a:endParaRPr>
          </a:p>
        </p:txBody>
      </p:sp>
      <p:sp>
        <p:nvSpPr>
          <p:cNvPr id="30" name="Tijdelijke aanduiding voor tekst 2">
            <a:extLst>
              <a:ext uri="{FF2B5EF4-FFF2-40B4-BE49-F238E27FC236}">
                <a16:creationId xmlns:a16="http://schemas.microsoft.com/office/drawing/2014/main" id="{1F20BD55-B4DE-4355-BDC3-A76F9BF31D5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776663" y="270510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4FA583-6663-4471-AAFA-F3761F1A2EC4}" type="datetime'''''''1''''''''''''.''0''''''''''''7''''''''''3'">
              <a:rPr lang="nl-NL" altLang="en-US" sz="1400"/>
              <a:pPr/>
              <a:t>1.073</a:t>
            </a:fld>
            <a:endParaRPr lang="nl-NL" sz="1400" dirty="0">
              <a:sym typeface="+mn-lt"/>
            </a:endParaRP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29A353AE-6456-4314-9F21-150E8BB26FB5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533650" y="4970463"/>
            <a:ext cx="78263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C7B0FC-9A75-4650-81A5-9362CA6E1D4E}" type="datetime'''Cu''''rren''t (''dom''e''''''''''st''i''c'''''')'''''''''''">
              <a:rPr lang="nl-NL" altLang="en-US" sz="1400"/>
              <a:pPr/>
              <a:t>Current (domestic)</a:t>
            </a:fld>
            <a:endParaRPr lang="nl-NL" sz="1400" dirty="0">
              <a:sym typeface="+mn-lt"/>
            </a:endParaRPr>
          </a:p>
        </p:txBody>
      </p:sp>
      <p:sp>
        <p:nvSpPr>
          <p:cNvPr id="32" name="Tijdelijke aanduiding voor tekst 2">
            <a:extLst>
              <a:ext uri="{FF2B5EF4-FFF2-40B4-BE49-F238E27FC236}">
                <a16:creationId xmlns:a16="http://schemas.microsoft.com/office/drawing/2014/main" id="{6F2BC252-EF61-4753-B2A5-164AD865B265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943600" y="1304925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656A07-28B3-4647-8FEB-1955C97CB16C}" type="datetime'''''1.''''''''''''''''85''''''''''''''''''''''''''''1'''">
              <a:rPr lang="nl-NL" altLang="en-US" sz="1400"/>
              <a:pPr/>
              <a:t>1.851</a:t>
            </a:fld>
            <a:endParaRPr lang="nl-NL" sz="1400" dirty="0">
              <a:sym typeface="+mn-l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02043B13-8495-4E52-B4F4-76E0817B143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729163" y="4970462"/>
            <a:ext cx="71437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2AA735-9BBB-4850-B8B9-DA9EB3D4A374}" type="datetime'''''''''B''i''''''''g'''''' ''on'' H''y''''dr''og''en'''''''">
              <a:rPr lang="nl-NL" altLang="en-US" sz="1400"/>
              <a:pPr/>
              <a:t>Big on Hydrogen</a:t>
            </a:fld>
            <a:endParaRPr lang="nl-NL" sz="1400" dirty="0">
              <a:sym typeface="+mn-lt"/>
            </a:endParaRPr>
          </a:p>
        </p:txBody>
      </p:sp>
      <p:sp>
        <p:nvSpPr>
          <p:cNvPr id="267" name="Tijdelijke aanduiding voor tekst 2">
            <a:extLst>
              <a:ext uri="{FF2B5EF4-FFF2-40B4-BE49-F238E27FC236}">
                <a16:creationId xmlns:a16="http://schemas.microsoft.com/office/drawing/2014/main" id="{FBE90350-BB66-4AD9-8672-50CADB07E2C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 flipV="1">
            <a:off x="393700" y="2355850"/>
            <a:ext cx="2127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>
                <a:sym typeface="+mn-lt"/>
              </a:rPr>
              <a:t>Energy Demand [PJ]</a:t>
            </a:r>
            <a:endParaRPr lang="en-GB" sz="1400">
              <a:sym typeface="+mn-lt"/>
            </a:endParaRP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F1A09B22-3352-46E9-B537-73FFAFA2BF3D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715000" y="4970463"/>
            <a:ext cx="914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9EFD14-7725-46D5-B078-6983F94D5F90}" type="datetime'''''C''''''''''''''om''pe''t''''ition'''''''''">
              <a:rPr lang="nl-NL" altLang="en-US" sz="1400"/>
              <a:pPr/>
              <a:t>Competition</a:t>
            </a:fld>
            <a:endParaRPr lang="nl-NL" sz="1400" dirty="0">
              <a:sym typeface="+mn-lt"/>
            </a:endParaRPr>
          </a:p>
        </p:txBody>
      </p:sp>
      <p:sp>
        <p:nvSpPr>
          <p:cNvPr id="31" name="Tijdelijke aanduiding voor tekst 2">
            <a:extLst>
              <a:ext uri="{FF2B5EF4-FFF2-40B4-BE49-F238E27FC236}">
                <a16:creationId xmlns:a16="http://schemas.microsoft.com/office/drawing/2014/main" id="{C690DE2C-7DF4-4B63-A957-B54AF457D68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857750" y="222885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76F759-C964-4D8A-924A-6677276A7357}" type="datetime'''''''''''''''''1''.''''''''''''''''''''''''3''37'''''''''''">
              <a:rPr lang="nl-NL" altLang="en-US" sz="1400"/>
              <a:pPr/>
              <a:t>1.337</a:t>
            </a:fld>
            <a:endParaRPr lang="nl-NL" sz="1400" dirty="0">
              <a:sym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E24747-81DA-4385-AD88-2CBA69D78E18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6951663" y="1622425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8E4DEE-3EC8-41B1-88C0-4D2190D8A2FD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6951663" y="2676525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B58D92-298C-4486-89BC-A22FDFADC0DD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6951663" y="2149475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BC99C3-D24E-4190-81FC-54010752A008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6951663" y="1885950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17879-38E5-438F-BCCD-053E17CB1E91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6951663" y="1358900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81E02D-85AF-41FD-BDCC-723146DBCEC8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6951663" y="2413000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Tijdelijke aanduiding voor tekst 2">
            <a:extLst>
              <a:ext uri="{FF2B5EF4-FFF2-40B4-BE49-F238E27FC236}">
                <a16:creationId xmlns:a16="http://schemas.microsoft.com/office/drawing/2014/main" id="{28674287-BD60-4C6A-8B27-6AE7A07157F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253288" y="1881188"/>
            <a:ext cx="6318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53AD21-FEB4-4510-8DB0-E48B9F73987C}" type="datetime'''M''''''''i''ne''''ra''''l''''''''''s''''''''''''''''''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Minerals</a:t>
            </a:fld>
            <a:endParaRPr lang="nl-NL" sz="1400" dirty="0">
              <a:sym typeface="+mn-lt"/>
            </a:endParaRPr>
          </a:p>
        </p:txBody>
      </p:sp>
      <p:sp>
        <p:nvSpPr>
          <p:cNvPr id="69" name="Tijdelijke aanduiding voor tekst 2">
            <a:extLst>
              <a:ext uri="{FF2B5EF4-FFF2-40B4-BE49-F238E27FC236}">
                <a16:creationId xmlns:a16="http://schemas.microsoft.com/office/drawing/2014/main" id="{35E8C75E-D911-4D62-B2F9-D05EEAD53BAD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253288" y="2671763"/>
            <a:ext cx="10683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AEE4DC-F6FF-4E7C-A79B-AD3A53FE6A07}" type="datetime'''''''''''Ba''''''si''''c'' Ch''e''m''i''''''''c''''''''''al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Basic Chemical</a:t>
            </a:fld>
            <a:endParaRPr lang="nl-NL" sz="1400" dirty="0">
              <a:sym typeface="+mn-lt"/>
            </a:endParaRPr>
          </a:p>
        </p:txBody>
      </p:sp>
      <p:sp>
        <p:nvSpPr>
          <p:cNvPr id="74" name="Tijdelijke aanduiding voor tekst 2">
            <a:extLst>
              <a:ext uri="{FF2B5EF4-FFF2-40B4-BE49-F238E27FC236}">
                <a16:creationId xmlns:a16="http://schemas.microsoft.com/office/drawing/2014/main" id="{95DC3BAE-AF67-4C65-969C-76B57B2D5115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7253288" y="2408238"/>
            <a:ext cx="4254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411007-C8B4-411D-B95B-62B13EDA010C}" type="datetime'''M''''''e''t''''''a''''''''''''''''''''''l''''''''''''''''''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Metal</a:t>
            </a:fld>
            <a:endParaRPr lang="nl-NL" sz="1400" dirty="0">
              <a:sym typeface="+mn-lt"/>
            </a:endParaRPr>
          </a:p>
        </p:txBody>
      </p:sp>
      <p:sp>
        <p:nvSpPr>
          <p:cNvPr id="73" name="Tijdelijke aanduiding voor tekst 2">
            <a:extLst>
              <a:ext uri="{FF2B5EF4-FFF2-40B4-BE49-F238E27FC236}">
                <a16:creationId xmlns:a16="http://schemas.microsoft.com/office/drawing/2014/main" id="{4E7E9FA4-2693-4A39-A728-67BF012D3D54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253288" y="2144713"/>
            <a:ext cx="3603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17D6D2-A525-4865-B3F6-D1669F02658C}" type="datetime'''F''''o''''o''''''''d''''''''''''''''''''''''''''''''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Food</a:t>
            </a:fld>
            <a:endParaRPr lang="nl-NL" sz="1400" dirty="0">
              <a:sym typeface="+mn-lt"/>
            </a:endParaRPr>
          </a:p>
        </p:txBody>
      </p:sp>
      <p:sp>
        <p:nvSpPr>
          <p:cNvPr id="35" name="Tijdelijke aanduiding voor tekst 2">
            <a:extLst>
              <a:ext uri="{FF2B5EF4-FFF2-40B4-BE49-F238E27FC236}">
                <a16:creationId xmlns:a16="http://schemas.microsoft.com/office/drawing/2014/main" id="{D1C0E0A7-A888-47E8-9986-330F215D9F63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253288" y="1354138"/>
            <a:ext cx="11080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859311-300F-4CAD-9C57-FC51FB90C619}" type="datetime'T''''''r''''an''''''s''p''''''''o''''rt Fu''e''l''''''s'''''''">
              <a:rPr lang="nl-NL" altLang="en-US" sz="1400"/>
              <a:pPr/>
              <a:t>Transport Fuels</a:t>
            </a:fld>
            <a:endParaRPr lang="nl-NL" sz="1400" dirty="0">
              <a:sym typeface="+mn-lt"/>
            </a:endParaRPr>
          </a:p>
        </p:txBody>
      </p:sp>
      <p:sp>
        <p:nvSpPr>
          <p:cNvPr id="70" name="Tijdelijke aanduiding voor tekst 2">
            <a:extLst>
              <a:ext uri="{FF2B5EF4-FFF2-40B4-BE49-F238E27FC236}">
                <a16:creationId xmlns:a16="http://schemas.microsoft.com/office/drawing/2014/main" id="{AA458AB5-7655-4F81-9C07-D72B3F01DE9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253288" y="1617663"/>
            <a:ext cx="9398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49B0C4-F8D4-42E1-87BA-762566D19683}" type="datetime'Pa''p''''''''''''''''''er'' ''&amp;'''' ''''Pul''''''''p'''''">
              <a:rPr lang="nl-NL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Paper &amp; Pulp</a:t>
            </a:fld>
            <a:endParaRPr lang="nl-NL" sz="1400" dirty="0"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D741B5-DC79-441E-A8DB-01DED0CC1281}"/>
              </a:ext>
            </a:extLst>
          </p:cNvPr>
          <p:cNvSpPr/>
          <p:nvPr/>
        </p:nvSpPr>
        <p:spPr>
          <a:xfrm>
            <a:off x="461982" y="5683805"/>
            <a:ext cx="8534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Sweet spots: All electric based transport &amp; steel, Big on hydrogen based basic chemicals</a:t>
            </a:r>
          </a:p>
        </p:txBody>
      </p:sp>
    </p:spTree>
    <p:extLst>
      <p:ext uri="{BB962C8B-B14F-4D97-AF65-F5344CB8AC3E}">
        <p14:creationId xmlns:p14="http://schemas.microsoft.com/office/powerpoint/2010/main" val="151662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529B-81E3-4E1C-82F2-E1A45267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 &amp;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00761-CA59-4E3D-9F62-F8E5F35DE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78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D34EA-5D2E-479E-81DD-CAD1E960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D7E3C8-0577-4516-B4D2-76194C0A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21321"/>
            <a:ext cx="8377236" cy="473503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technically possible to reduce life cycle CO</a:t>
            </a:r>
            <a:r>
              <a:rPr lang="en-GB" sz="1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emissions to near 0 in the what-if scenarios All electric, Big on hydrogen and Competition in 2050;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life cycle CO</a:t>
            </a:r>
            <a:r>
              <a:rPr lang="en-GB" sz="1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emissions of the Dutch energy intensive industry &amp; transport are comparable to the current total of Dutch direct GHG emissions (219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Mton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 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 renewable electricity potentials are large: 1,5 – 2,5 times the </a:t>
            </a:r>
            <a:r>
              <a:rPr lang="en-GB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Dutch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North sea wind energy potential, equalling 20% - 35% of the total North sea wind potential;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use is comparable to the current situation in scenario Big on hydrogen, 20% lower in All electric and 30% higher in Competition (mainly due to transport);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scenarios, All electric and Big on hydrogen, show possibilities for fossil fuel independence. The Competition scenario shows the possibilities while relying partly on conventional technology with CCS;</a:t>
            </a:r>
          </a:p>
          <a:p>
            <a:pPr>
              <a:spcAft>
                <a:spcPts val="600"/>
              </a:spcAft>
            </a:pPr>
            <a:r>
              <a:rPr lang="en-GB" sz="1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Carbon sourcing in scenario A &amp; B requires limited biomass potentials (10% of the Netherlands area) for plastic production growth, while in scenario C required potentials are large for transport (biomass potentials of 2x the Netherlands area) and fossil fuels for plastics;</a:t>
            </a:r>
          </a:p>
          <a:p>
            <a:pPr>
              <a:spcAft>
                <a:spcPts val="600"/>
              </a:spcAft>
            </a:pPr>
            <a:r>
              <a:rPr lang="en-GB" sz="1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scenario needs its own infrastructure and has its own challenges (storage, transport, safety); </a:t>
            </a:r>
          </a:p>
          <a:p>
            <a:pPr>
              <a:spcAft>
                <a:spcPts val="600"/>
              </a:spcAft>
            </a:pPr>
            <a:r>
              <a:rPr lang="en-GB" sz="1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favourable scenario is likely a combination of different scenario elements applied in different markets / sectors: A. direct electrification in transport, steel &amp; minerals; B. hydrogen in basic chemicals; C. renewable alternatives in food &amp; paper.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CB7F75-A23E-4985-ACA5-7700CEC12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208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D34EA-5D2E-479E-81DD-CAD1E960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Recommendations for further work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D7E3C8-0577-4516-B4D2-76194C0A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85898"/>
            <a:ext cx="8203058" cy="46631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noProof="0" dirty="0"/>
              <a:t>Further investigate:</a:t>
            </a:r>
          </a:p>
          <a:p>
            <a:pPr>
              <a:spcAft>
                <a:spcPts val="600"/>
              </a:spcAft>
            </a:pPr>
            <a:r>
              <a:rPr lang="en-GB" sz="2400" noProof="0" dirty="0"/>
              <a:t>How to prepare the next decade for potential long term  scenarios – identify critical &amp; no-regret technologies, in general and per sector &amp; product;</a:t>
            </a:r>
          </a:p>
          <a:p>
            <a:pPr>
              <a:spcAft>
                <a:spcPts val="600"/>
              </a:spcAft>
            </a:pPr>
            <a:r>
              <a:rPr lang="en-GB" sz="2400" noProof="0" dirty="0"/>
              <a:t>Economic impacts and feasibility – for value chain and Dutch society;</a:t>
            </a:r>
          </a:p>
          <a:p>
            <a:pPr>
              <a:spcAft>
                <a:spcPts val="600"/>
              </a:spcAft>
            </a:pPr>
            <a:r>
              <a:rPr lang="en-GB" sz="2400" noProof="0" dirty="0"/>
              <a:t>Necessary governance to support desired developments; </a:t>
            </a:r>
          </a:p>
          <a:p>
            <a:pPr>
              <a:spcAft>
                <a:spcPts val="600"/>
              </a:spcAft>
            </a:pPr>
            <a:r>
              <a:rPr lang="en-GB" sz="2400" noProof="0" dirty="0"/>
              <a:t>Dutch export position on future decarbonised energy carriers for transportation (aviation and navigation) - currently 3x the domestic use.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CB7F75-A23E-4985-ACA5-7700CEC12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64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82CB02-F24D-4DB5-B8CE-C2866327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750444-8C15-4826-8397-127F3878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Objective</a:t>
            </a:r>
          </a:p>
          <a:p>
            <a:r>
              <a:rPr lang="en-GB" noProof="0" dirty="0"/>
              <a:t>Approach &amp; model set-up</a:t>
            </a:r>
          </a:p>
          <a:p>
            <a:r>
              <a:rPr lang="en-GB" noProof="0" dirty="0"/>
              <a:t>Methodology &amp; assumptions</a:t>
            </a:r>
          </a:p>
          <a:p>
            <a:r>
              <a:rPr lang="en-GB" noProof="0" dirty="0"/>
              <a:t>Three what-if electrification scenarios</a:t>
            </a:r>
          </a:p>
          <a:p>
            <a:r>
              <a:rPr lang="en-GB" noProof="0" dirty="0"/>
              <a:t>Results</a:t>
            </a:r>
          </a:p>
          <a:p>
            <a:r>
              <a:rPr lang="en-GB" noProof="0" dirty="0"/>
              <a:t>Conclusions &amp; recommendations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FC12D-DA07-440E-9B63-EB6247F14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Objective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To explore deep decarbonisation scenarios for the demand of the Dutch heavy industry in 2050, through electrification of the production of basic materials and transportation fuels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identify the technical feasibility, </a:t>
            </a:r>
          </a:p>
          <a:p>
            <a:r>
              <a:rPr lang="en-GB" noProof="0" dirty="0"/>
              <a:t>required feedstock and energy potentials and </a:t>
            </a:r>
          </a:p>
          <a:p>
            <a:r>
              <a:rPr lang="en-GB" noProof="0" dirty="0"/>
              <a:t>pros and cons of different electrification pathways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11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B7D71-A196-466B-8085-CC2B66E6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Approach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1593A5-43CB-40F9-837A-17B24A5CC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5</a:t>
            </a:fld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C23FC02-1DE4-43D0-BA81-31382E5F731F}"/>
              </a:ext>
            </a:extLst>
          </p:cNvPr>
          <p:cNvGrpSpPr/>
          <p:nvPr/>
        </p:nvGrpSpPr>
        <p:grpSpPr>
          <a:xfrm>
            <a:off x="565841" y="1996579"/>
            <a:ext cx="8203058" cy="2600587"/>
            <a:chOff x="565841" y="3179168"/>
            <a:chExt cx="7735477" cy="562580"/>
          </a:xfrm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AE10C828-9C2C-47F9-BC1D-9CDE870BD4EA}"/>
                </a:ext>
              </a:extLst>
            </p:cNvPr>
            <p:cNvSpPr/>
            <p:nvPr/>
          </p:nvSpPr>
          <p:spPr>
            <a:xfrm>
              <a:off x="565841" y="3179168"/>
              <a:ext cx="1406450" cy="562580"/>
            </a:xfrm>
            <a:custGeom>
              <a:avLst/>
              <a:gdLst>
                <a:gd name="connsiteX0" fmla="*/ 0 w 1406450"/>
                <a:gd name="connsiteY0" fmla="*/ 0 h 562580"/>
                <a:gd name="connsiteX1" fmla="*/ 1125160 w 1406450"/>
                <a:gd name="connsiteY1" fmla="*/ 0 h 562580"/>
                <a:gd name="connsiteX2" fmla="*/ 1406450 w 1406450"/>
                <a:gd name="connsiteY2" fmla="*/ 281290 h 562580"/>
                <a:gd name="connsiteX3" fmla="*/ 1125160 w 1406450"/>
                <a:gd name="connsiteY3" fmla="*/ 562580 h 562580"/>
                <a:gd name="connsiteX4" fmla="*/ 0 w 1406450"/>
                <a:gd name="connsiteY4" fmla="*/ 562580 h 562580"/>
                <a:gd name="connsiteX5" fmla="*/ 281290 w 1406450"/>
                <a:gd name="connsiteY5" fmla="*/ 281290 h 562580"/>
                <a:gd name="connsiteX6" fmla="*/ 0 w 1406450"/>
                <a:gd name="connsiteY6" fmla="*/ 0 h 5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0" h="562580">
                  <a:moveTo>
                    <a:pt x="0" y="0"/>
                  </a:moveTo>
                  <a:lnTo>
                    <a:pt x="1125160" y="0"/>
                  </a:lnTo>
                  <a:lnTo>
                    <a:pt x="1406450" y="281290"/>
                  </a:lnTo>
                  <a:lnTo>
                    <a:pt x="1125160" y="562580"/>
                  </a:lnTo>
                  <a:lnTo>
                    <a:pt x="0" y="562580"/>
                  </a:lnTo>
                  <a:lnTo>
                    <a:pt x="281290" y="281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294" tIns="10668" rIns="291958" bIns="1066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Inventory of current and future situation</a:t>
              </a:r>
              <a:endParaRPr lang="nl-NL" sz="1400" kern="120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0D64D70-6DBD-4C4F-8785-87A50F291B48}"/>
                </a:ext>
              </a:extLst>
            </p:cNvPr>
            <p:cNvSpPr/>
            <p:nvPr/>
          </p:nvSpPr>
          <p:spPr>
            <a:xfrm>
              <a:off x="1831647" y="3179168"/>
              <a:ext cx="1406450" cy="562580"/>
            </a:xfrm>
            <a:custGeom>
              <a:avLst/>
              <a:gdLst>
                <a:gd name="connsiteX0" fmla="*/ 0 w 1406450"/>
                <a:gd name="connsiteY0" fmla="*/ 0 h 562580"/>
                <a:gd name="connsiteX1" fmla="*/ 1125160 w 1406450"/>
                <a:gd name="connsiteY1" fmla="*/ 0 h 562580"/>
                <a:gd name="connsiteX2" fmla="*/ 1406450 w 1406450"/>
                <a:gd name="connsiteY2" fmla="*/ 281290 h 562580"/>
                <a:gd name="connsiteX3" fmla="*/ 1125160 w 1406450"/>
                <a:gd name="connsiteY3" fmla="*/ 562580 h 562580"/>
                <a:gd name="connsiteX4" fmla="*/ 0 w 1406450"/>
                <a:gd name="connsiteY4" fmla="*/ 562580 h 562580"/>
                <a:gd name="connsiteX5" fmla="*/ 281290 w 1406450"/>
                <a:gd name="connsiteY5" fmla="*/ 281290 h 562580"/>
                <a:gd name="connsiteX6" fmla="*/ 0 w 1406450"/>
                <a:gd name="connsiteY6" fmla="*/ 0 h 5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0" h="562580">
                  <a:moveTo>
                    <a:pt x="0" y="0"/>
                  </a:moveTo>
                  <a:lnTo>
                    <a:pt x="1125160" y="0"/>
                  </a:lnTo>
                  <a:lnTo>
                    <a:pt x="1406450" y="281290"/>
                  </a:lnTo>
                  <a:lnTo>
                    <a:pt x="1125160" y="562580"/>
                  </a:lnTo>
                  <a:lnTo>
                    <a:pt x="0" y="562580"/>
                  </a:lnTo>
                  <a:lnTo>
                    <a:pt x="281290" y="281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7182"/>
                <a:satOff val="-50"/>
                <a:lumOff val="1530"/>
                <a:alphaOff val="0"/>
              </a:schemeClr>
            </a:fillRef>
            <a:effectRef idx="0">
              <a:schemeClr val="accent3">
                <a:hueOff val="187182"/>
                <a:satOff val="-50"/>
                <a:lumOff val="1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294" tIns="10668" rIns="291958" bIns="1066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Inventory of options</a:t>
              </a:r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40E77EF1-9257-411C-A7C1-E1FED207EB8B}"/>
                </a:ext>
              </a:extLst>
            </p:cNvPr>
            <p:cNvSpPr/>
            <p:nvPr/>
          </p:nvSpPr>
          <p:spPr>
            <a:xfrm>
              <a:off x="3097452" y="3179168"/>
              <a:ext cx="1406450" cy="562580"/>
            </a:xfrm>
            <a:custGeom>
              <a:avLst/>
              <a:gdLst>
                <a:gd name="connsiteX0" fmla="*/ 0 w 1406450"/>
                <a:gd name="connsiteY0" fmla="*/ 0 h 562580"/>
                <a:gd name="connsiteX1" fmla="*/ 1125160 w 1406450"/>
                <a:gd name="connsiteY1" fmla="*/ 0 h 562580"/>
                <a:gd name="connsiteX2" fmla="*/ 1406450 w 1406450"/>
                <a:gd name="connsiteY2" fmla="*/ 281290 h 562580"/>
                <a:gd name="connsiteX3" fmla="*/ 1125160 w 1406450"/>
                <a:gd name="connsiteY3" fmla="*/ 562580 h 562580"/>
                <a:gd name="connsiteX4" fmla="*/ 0 w 1406450"/>
                <a:gd name="connsiteY4" fmla="*/ 562580 h 562580"/>
                <a:gd name="connsiteX5" fmla="*/ 281290 w 1406450"/>
                <a:gd name="connsiteY5" fmla="*/ 281290 h 562580"/>
                <a:gd name="connsiteX6" fmla="*/ 0 w 1406450"/>
                <a:gd name="connsiteY6" fmla="*/ 0 h 5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0" h="562580">
                  <a:moveTo>
                    <a:pt x="0" y="0"/>
                  </a:moveTo>
                  <a:lnTo>
                    <a:pt x="1125160" y="0"/>
                  </a:lnTo>
                  <a:lnTo>
                    <a:pt x="1406450" y="281290"/>
                  </a:lnTo>
                  <a:lnTo>
                    <a:pt x="1125160" y="562580"/>
                  </a:lnTo>
                  <a:lnTo>
                    <a:pt x="0" y="562580"/>
                  </a:lnTo>
                  <a:lnTo>
                    <a:pt x="281290" y="281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4365"/>
                <a:satOff val="-101"/>
                <a:lumOff val="3059"/>
                <a:alphaOff val="0"/>
              </a:schemeClr>
            </a:fillRef>
            <a:effectRef idx="0">
              <a:schemeClr val="accent3">
                <a:hueOff val="374365"/>
                <a:satOff val="-101"/>
                <a:lumOff val="3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294" tIns="10668" rIns="291958" bIns="1066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Design of scenarios</a:t>
              </a:r>
              <a:endParaRPr lang="en-US" sz="1400" kern="120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457FE721-15DF-4853-B358-B1D5EABAB409}"/>
                </a:ext>
              </a:extLst>
            </p:cNvPr>
            <p:cNvSpPr/>
            <p:nvPr/>
          </p:nvSpPr>
          <p:spPr>
            <a:xfrm>
              <a:off x="4363257" y="3179168"/>
              <a:ext cx="1406450" cy="562580"/>
            </a:xfrm>
            <a:custGeom>
              <a:avLst/>
              <a:gdLst>
                <a:gd name="connsiteX0" fmla="*/ 0 w 1406450"/>
                <a:gd name="connsiteY0" fmla="*/ 0 h 562580"/>
                <a:gd name="connsiteX1" fmla="*/ 1125160 w 1406450"/>
                <a:gd name="connsiteY1" fmla="*/ 0 h 562580"/>
                <a:gd name="connsiteX2" fmla="*/ 1406450 w 1406450"/>
                <a:gd name="connsiteY2" fmla="*/ 281290 h 562580"/>
                <a:gd name="connsiteX3" fmla="*/ 1125160 w 1406450"/>
                <a:gd name="connsiteY3" fmla="*/ 562580 h 562580"/>
                <a:gd name="connsiteX4" fmla="*/ 0 w 1406450"/>
                <a:gd name="connsiteY4" fmla="*/ 562580 h 562580"/>
                <a:gd name="connsiteX5" fmla="*/ 281290 w 1406450"/>
                <a:gd name="connsiteY5" fmla="*/ 281290 h 562580"/>
                <a:gd name="connsiteX6" fmla="*/ 0 w 1406450"/>
                <a:gd name="connsiteY6" fmla="*/ 0 h 5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0" h="562580">
                  <a:moveTo>
                    <a:pt x="0" y="0"/>
                  </a:moveTo>
                  <a:lnTo>
                    <a:pt x="1125160" y="0"/>
                  </a:lnTo>
                  <a:lnTo>
                    <a:pt x="1406450" y="281290"/>
                  </a:lnTo>
                  <a:lnTo>
                    <a:pt x="1125160" y="562580"/>
                  </a:lnTo>
                  <a:lnTo>
                    <a:pt x="0" y="562580"/>
                  </a:lnTo>
                  <a:lnTo>
                    <a:pt x="281290" y="281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1547"/>
                <a:satOff val="-151"/>
                <a:lumOff val="4589"/>
                <a:alphaOff val="0"/>
              </a:schemeClr>
            </a:fillRef>
            <a:effectRef idx="0">
              <a:schemeClr val="accent3">
                <a:hueOff val="561547"/>
                <a:satOff val="-151"/>
                <a:lumOff val="45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294" tIns="10668" rIns="291958" bIns="1066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Model calculations</a:t>
              </a:r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C3B393-2EB1-4365-B1A5-1FB9D1A1F0AE}"/>
                </a:ext>
              </a:extLst>
            </p:cNvPr>
            <p:cNvSpPr/>
            <p:nvPr/>
          </p:nvSpPr>
          <p:spPr>
            <a:xfrm>
              <a:off x="5629063" y="3179168"/>
              <a:ext cx="1406450" cy="562580"/>
            </a:xfrm>
            <a:custGeom>
              <a:avLst/>
              <a:gdLst>
                <a:gd name="connsiteX0" fmla="*/ 0 w 1406450"/>
                <a:gd name="connsiteY0" fmla="*/ 0 h 562580"/>
                <a:gd name="connsiteX1" fmla="*/ 1125160 w 1406450"/>
                <a:gd name="connsiteY1" fmla="*/ 0 h 562580"/>
                <a:gd name="connsiteX2" fmla="*/ 1406450 w 1406450"/>
                <a:gd name="connsiteY2" fmla="*/ 281290 h 562580"/>
                <a:gd name="connsiteX3" fmla="*/ 1125160 w 1406450"/>
                <a:gd name="connsiteY3" fmla="*/ 562580 h 562580"/>
                <a:gd name="connsiteX4" fmla="*/ 0 w 1406450"/>
                <a:gd name="connsiteY4" fmla="*/ 562580 h 562580"/>
                <a:gd name="connsiteX5" fmla="*/ 281290 w 1406450"/>
                <a:gd name="connsiteY5" fmla="*/ 281290 h 562580"/>
                <a:gd name="connsiteX6" fmla="*/ 0 w 1406450"/>
                <a:gd name="connsiteY6" fmla="*/ 0 h 5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0" h="562580">
                  <a:moveTo>
                    <a:pt x="0" y="0"/>
                  </a:moveTo>
                  <a:lnTo>
                    <a:pt x="1125160" y="0"/>
                  </a:lnTo>
                  <a:lnTo>
                    <a:pt x="1406450" y="281290"/>
                  </a:lnTo>
                  <a:lnTo>
                    <a:pt x="1125160" y="562580"/>
                  </a:lnTo>
                  <a:lnTo>
                    <a:pt x="0" y="562580"/>
                  </a:lnTo>
                  <a:lnTo>
                    <a:pt x="281290" y="281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48729"/>
                <a:satOff val="-202"/>
                <a:lumOff val="6118"/>
                <a:alphaOff val="0"/>
              </a:schemeClr>
            </a:fillRef>
            <a:effectRef idx="0">
              <a:schemeClr val="accent3">
                <a:hueOff val="748729"/>
                <a:satOff val="-202"/>
                <a:lumOff val="6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294" tIns="10668" rIns="291958" bIns="1066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Iterative discussions</a:t>
              </a:r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738D052-48D5-4204-91C1-B3FE46158C3A}"/>
                </a:ext>
              </a:extLst>
            </p:cNvPr>
            <p:cNvSpPr/>
            <p:nvPr/>
          </p:nvSpPr>
          <p:spPr>
            <a:xfrm>
              <a:off x="6894868" y="3179168"/>
              <a:ext cx="1406450" cy="562580"/>
            </a:xfrm>
            <a:custGeom>
              <a:avLst/>
              <a:gdLst>
                <a:gd name="connsiteX0" fmla="*/ 0 w 1406450"/>
                <a:gd name="connsiteY0" fmla="*/ 0 h 562580"/>
                <a:gd name="connsiteX1" fmla="*/ 1125160 w 1406450"/>
                <a:gd name="connsiteY1" fmla="*/ 0 h 562580"/>
                <a:gd name="connsiteX2" fmla="*/ 1406450 w 1406450"/>
                <a:gd name="connsiteY2" fmla="*/ 281290 h 562580"/>
                <a:gd name="connsiteX3" fmla="*/ 1125160 w 1406450"/>
                <a:gd name="connsiteY3" fmla="*/ 562580 h 562580"/>
                <a:gd name="connsiteX4" fmla="*/ 0 w 1406450"/>
                <a:gd name="connsiteY4" fmla="*/ 562580 h 562580"/>
                <a:gd name="connsiteX5" fmla="*/ 281290 w 1406450"/>
                <a:gd name="connsiteY5" fmla="*/ 281290 h 562580"/>
                <a:gd name="connsiteX6" fmla="*/ 0 w 1406450"/>
                <a:gd name="connsiteY6" fmla="*/ 0 h 5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0" h="562580">
                  <a:moveTo>
                    <a:pt x="0" y="0"/>
                  </a:moveTo>
                  <a:lnTo>
                    <a:pt x="1125160" y="0"/>
                  </a:lnTo>
                  <a:lnTo>
                    <a:pt x="1406450" y="281290"/>
                  </a:lnTo>
                  <a:lnTo>
                    <a:pt x="1125160" y="562580"/>
                  </a:lnTo>
                  <a:lnTo>
                    <a:pt x="0" y="562580"/>
                  </a:lnTo>
                  <a:lnTo>
                    <a:pt x="281290" y="281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35912"/>
                <a:satOff val="-252"/>
                <a:lumOff val="7648"/>
                <a:alphaOff val="0"/>
              </a:schemeClr>
            </a:fillRef>
            <a:effectRef idx="0">
              <a:schemeClr val="accent3">
                <a:hueOff val="935912"/>
                <a:satOff val="-252"/>
                <a:lumOff val="76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294" tIns="10668" rIns="291958" bIns="1066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Reporting</a:t>
              </a:r>
              <a:endParaRPr lang="nl-NL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77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B147-DB0F-4D65-8FA1-8995859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Model set-up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4B89A-4ED4-4E04-B582-13419AE44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8E472-9BE9-4441-B738-F0C22A0CB03E}"/>
              </a:ext>
            </a:extLst>
          </p:cNvPr>
          <p:cNvSpPr/>
          <p:nvPr/>
        </p:nvSpPr>
        <p:spPr>
          <a:xfrm>
            <a:off x="468000" y="5493599"/>
            <a:ext cx="8577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upon: Decarbonising the energy intensive basic materials industry through electrification - Implications for future EU electricity demand, Stefan Lechtenböhmer et al (2015, Wuppertal Institute &amp; </a:t>
            </a:r>
            <a:r>
              <a:rPr lang="en-GB" sz="1400" dirty="0" err="1"/>
              <a:t>Univ</a:t>
            </a:r>
            <a:r>
              <a:rPr lang="en-GB" sz="1400" dirty="0"/>
              <a:t> of Lund)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28E1C2-BAE8-4F42-9101-7466B9B57338}"/>
              </a:ext>
            </a:extLst>
          </p:cNvPr>
          <p:cNvSpPr/>
          <p:nvPr/>
        </p:nvSpPr>
        <p:spPr>
          <a:xfrm>
            <a:off x="3688564" y="1852840"/>
            <a:ext cx="1761931" cy="15022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Calculation model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145316-0FD9-4117-A615-A56D979417A3}"/>
              </a:ext>
            </a:extLst>
          </p:cNvPr>
          <p:cNvSpPr/>
          <p:nvPr/>
        </p:nvSpPr>
        <p:spPr>
          <a:xfrm>
            <a:off x="173122" y="1705449"/>
            <a:ext cx="3140092" cy="179700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 levels of basic materials, fuels, food and paper (2010, 2050)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 technology (2010, 2050)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Energymix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(2010, 2050)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Carbon resources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Renewable energy potential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87D4A1-0330-40C8-B77A-EB486D517BC1}"/>
              </a:ext>
            </a:extLst>
          </p:cNvPr>
          <p:cNvSpPr/>
          <p:nvPr/>
        </p:nvSpPr>
        <p:spPr>
          <a:xfrm>
            <a:off x="5825845" y="1705450"/>
            <a:ext cx="3140092" cy="179700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demand of production process (electricity, H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syngas/FT-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naphta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Feedstock demand (carbon and fuel) of production process (H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CO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syngas/FT-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naphta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CO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Indirect CO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A514A0-A4BF-4F0C-9FC7-91DAD0F5CADF}"/>
              </a:ext>
            </a:extLst>
          </p:cNvPr>
          <p:cNvSpPr/>
          <p:nvPr/>
        </p:nvSpPr>
        <p:spPr>
          <a:xfrm>
            <a:off x="1698468" y="3727181"/>
            <a:ext cx="5742122" cy="176641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91440" rIns="0" bIns="9144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Parameters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Energy/production [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TWh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Feedstock/production [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TWh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CO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/production [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Indirect CO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/production (energy, carbon feedstock, combustion of fuels, end-of-life) [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-eq/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05D3E7-5AB0-419A-97AF-4A81D4ADB3D9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3313214" y="2603952"/>
            <a:ext cx="375350" cy="1"/>
          </a:xfrm>
          <a:prstGeom prst="straightConnector1">
            <a:avLst/>
          </a:prstGeom>
          <a:noFill/>
          <a:ln w="25400" cap="flat" cmpd="sng" algn="ctr">
            <a:solidFill>
              <a:srgbClr val="ED8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394D60-5B39-4102-9003-B06F544010C6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5450495" y="2603952"/>
            <a:ext cx="375350" cy="1"/>
          </a:xfrm>
          <a:prstGeom prst="straightConnector1">
            <a:avLst/>
          </a:prstGeom>
          <a:noFill/>
          <a:ln w="25400" cap="flat" cmpd="sng" algn="ctr">
            <a:solidFill>
              <a:srgbClr val="ED8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77D118-276F-4603-B13F-9FA1C182F511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flipV="1">
            <a:off x="4569529" y="3355063"/>
            <a:ext cx="1" cy="372118"/>
          </a:xfrm>
          <a:prstGeom prst="straightConnector1">
            <a:avLst/>
          </a:prstGeom>
          <a:noFill/>
          <a:ln w="25400" cap="flat" cmpd="sng" algn="ctr">
            <a:solidFill>
              <a:srgbClr val="ED8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5634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AFC0A-F668-4746-A43C-652895DF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Methodology &amp; assumptions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AD96B1-F6A1-4EFB-8284-E6CE89E8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85899"/>
            <a:ext cx="8203057" cy="4525433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Life cycle CO</a:t>
            </a:r>
            <a:r>
              <a:rPr lang="en-GB" baseline="-25000" noProof="0" dirty="0"/>
              <a:t>2</a:t>
            </a:r>
            <a:r>
              <a:rPr lang="en-GB" baseline="30000" noProof="0" dirty="0"/>
              <a:t> </a:t>
            </a:r>
            <a:r>
              <a:rPr lang="en-GB" noProof="0" dirty="0"/>
              <a:t>to 0: direct fossil based CO</a:t>
            </a:r>
            <a:r>
              <a:rPr lang="en-GB" baseline="-25000" noProof="0" dirty="0"/>
              <a:t>2</a:t>
            </a:r>
            <a:r>
              <a:rPr lang="en-GB" noProof="0" dirty="0"/>
              <a:t> emissions at production, use phase, end-of-life of products (also of exports) </a:t>
            </a:r>
          </a:p>
          <a:p>
            <a:r>
              <a:rPr lang="en-GB" noProof="0" dirty="0"/>
              <a:t>What-if electrification scenarios sketching three distinct technology based pathways</a:t>
            </a:r>
          </a:p>
          <a:p>
            <a:r>
              <a:rPr lang="en-GB" noProof="0" dirty="0"/>
              <a:t>Modest volume growth, no structural changes (“High growth” scenario from Prosperity &amp; environment, CPB/PBL 2015)</a:t>
            </a:r>
          </a:p>
          <a:p>
            <a:r>
              <a:rPr lang="en-GB" noProof="0" dirty="0"/>
              <a:t>Using North Sea wind power potentials, incl. 23% battery storage losses for maintaining security of supply:</a:t>
            </a:r>
          </a:p>
          <a:p>
            <a:pPr lvl="1"/>
            <a:r>
              <a:rPr lang="en-GB" noProof="0" dirty="0"/>
              <a:t>NL: 34 GW ~ 130 </a:t>
            </a:r>
            <a:r>
              <a:rPr lang="en-GB" noProof="0" dirty="0" err="1"/>
              <a:t>TWh</a:t>
            </a:r>
            <a:r>
              <a:rPr lang="en-GB" noProof="0" dirty="0"/>
              <a:t> (PBL, 2011)</a:t>
            </a:r>
          </a:p>
          <a:p>
            <a:pPr lvl="1"/>
            <a:r>
              <a:rPr lang="en-GB" noProof="0" dirty="0"/>
              <a:t>North Sea: 250 GW ~ 1000 </a:t>
            </a:r>
            <a:r>
              <a:rPr lang="en-GB" noProof="0" dirty="0" err="1"/>
              <a:t>TWh</a:t>
            </a:r>
            <a:r>
              <a:rPr lang="en-GB" noProof="0" dirty="0"/>
              <a:t> (Energy </a:t>
            </a:r>
            <a:r>
              <a:rPr lang="en-GB" noProof="0" dirty="0" err="1"/>
              <a:t>Odessey</a:t>
            </a:r>
            <a:r>
              <a:rPr lang="en-GB" noProof="0" dirty="0"/>
              <a:t>)</a:t>
            </a:r>
          </a:p>
          <a:p>
            <a:pPr lvl="1"/>
            <a:r>
              <a:rPr lang="en-GB" dirty="0"/>
              <a:t>90% one-way battery efficiency (projected battery efficiency, TNO 2018) 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487391-6AE1-4A32-80AF-A19334827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10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D34EA-5D2E-479E-81DD-CAD1E960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Domestic use and export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D7E3C8-0577-4516-B4D2-76194C0A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485898"/>
            <a:ext cx="8203057" cy="466311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Currently, refineries and chemical industry produce approximately ¼ for the domestic and ¾ for foreign markets;</a:t>
            </a:r>
          </a:p>
          <a:p>
            <a:pPr>
              <a:spcAft>
                <a:spcPts val="600"/>
              </a:spcAft>
            </a:pPr>
            <a:r>
              <a:rPr lang="en-GB" noProof="0" dirty="0"/>
              <a:t>In scenarios for 2050, the chemical industry is assumed to maintain its production of mainly plastics for the foreign market;</a:t>
            </a:r>
          </a:p>
          <a:p>
            <a:pPr>
              <a:spcAft>
                <a:spcPts val="600"/>
              </a:spcAft>
            </a:pPr>
            <a:r>
              <a:rPr lang="en-GB" noProof="0" dirty="0"/>
              <a:t>In scenarios for 2050, transport fuel for export and international bunkers (navigation and aviation) is assumed to be disappeared (electricity, hydrogen or biomass is not supplied from the Netherlands);</a:t>
            </a:r>
          </a:p>
          <a:p>
            <a:pPr>
              <a:spcAft>
                <a:spcPts val="600"/>
              </a:spcAft>
            </a:pPr>
            <a:r>
              <a:rPr lang="en-GB" noProof="0" dirty="0"/>
              <a:t>For a clear analysis, the same assumption is applied for both the current situation as the 2050 scenarios.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CB7F75-A23E-4985-ACA5-7700CEC12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37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529B-81E3-4E1C-82F2-E1A45267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Three what-if electrification scenarios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00761-CA59-4E3D-9F62-F8E5F35DE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7689" y="6566537"/>
            <a:ext cx="710699" cy="155575"/>
          </a:xfrm>
          <a:prstGeom prst="rect">
            <a:avLst/>
          </a:prstGeom>
        </p:spPr>
        <p:txBody>
          <a:bodyPr/>
          <a:lstStyle/>
          <a:p>
            <a:fld id="{6853B913-D02D-7F41-A385-16F2A8D5D70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59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-%#m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QJl0YSRGyCfTc5meUbN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6sng1GSXm.TGaTtPxFz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GDPRY4T6KUYvI4EGiIQ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U.Dh5uSiu1GN2njLtFC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iho4EpSC.GZRDPM7Jia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CPbce0QrmnSsC2Tvh2B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OS8R67QCiEArqu1vhCH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yq5EL6StSTWtIy0Jz6v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aYIuKDQbqVjXL7ihMqO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0ZrP84SiWSlh9yyr.2r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TGtErWQHqKwq6U_KjzM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iDS1bhTCqi_idC7sJ_d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.jJ5BpSgOojCB.X9oce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QNRyliQZm3abCA0PLNo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WdLa9NSOKR.x_rfE8Su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VqZptiQ6equVeKRc2OX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ohT3_ERLeFyIV3M2E5n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vCvrQbTC6w4AWdyntm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LFWZU.RSqvdDMnPR3Dp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G0PKRyTp.ksem4G7rzr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UNvP71QBSfcrPxEw82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awfOaBSfG6_mBcQUmbV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.fn9lUQTKQzFtieHp9t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.S7tnPQPqEflz_o6BB0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dGpN89TsOuSx.b2cQRb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OS8R67QCiEArqu1vhCH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GDPRY4T6KUYvI4EGiIQ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s8VH6iST.BrfBECcZx0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gdI9ygTnqpMyfI2xiVA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iho4EpSC.GZRDPM7Jia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CPbce0QrmnSsC2Tvh2B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pj791YQemd.C9Emcozb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jWbdRbTJOitJYHUB4tm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kybeO7S6KReFOOS5jb1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6sng1GSXm.TGaTtPxFz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4QOGnWT7i5QD6TqHYsQ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jatxw5T76xLjuaVEHZn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U.Dh5uSiu1GN2njLtFC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1BR5y.Sd6oIKdyQQXKh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0ZrP84SiWSlh9yyr.2r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.jJ5BpSgOojCB.X9oce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C2l84CTQKNLkzzGkVp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5Wtp_VRU6kVp1pGznpg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QNRyliQZm3abCA0PLNo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VqZptiQ6equVeKRc2OX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WdLa9NSOKR.x_rfE8Su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ohT3_ERLeFyIV3M2E5n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rS2D3xTkeyJV4Bj4cTr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4B1F41lQOqQFfLLh3GhV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ZB5efPT0GLBttX6BxPs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YNoqttSS6Yn0Y3CBkNZ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pzuCBBSNiDLuOB6I9DK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NPUngqTHS07WBdktkx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oLqkigTj2oWtn3dgNPZ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ltv3cYRsK48UKlCGKq_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nPq1eHTW.5VGSLDU4Hy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dw66RQRDCSMUOeU07Wg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nogt.mRcimB_QqUnuFN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yf_Tl9T0u3FF281Orzz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wE8AvoQ6qjcktZlAozT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glu8_XQWWLdKqqIu_4b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zaKo_0SAWF3jk4aTXaN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TmaqzBTyKg67t7guNPb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8tMx1eRwGh8uPseiSu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zx_dh6Q1aU8tAT4K25B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CJyQJSRO.Yab.ZrK6cl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vSNKkSS9S5Bm25M7DrW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qZhQVYR2a1nNRetVh7W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AGZap0Rrm1iZFXYV59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U.N3JgRpuT5Db7yL9Kp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vCvrQbTC6w4AWdyntm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IRnI_PRy2kQ585H3Mid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PGhfInTHWlyzyW5.4Vl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GHhym8SSSmTg22O.Oi1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DYqzRURhukg31xTA2YG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n4b4HST0ai1DfTvb6vN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TNdloxQHKlFcDGC6Ys0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5lEhusReW_9U2IfuU4B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plOWa5SoWqQBsALy9XZ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WP96CGQfm_R0pV_vW3I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UJj3T3QpSR5KhhpMiIU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YAEFWASPeGkRMZAGmVq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wPHyAVS1qHF2DEMQqOM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9JhNhESYiGBTKTtxE2w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6dZC28SfiohvtDmjOZ6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S8M1hERAGEM3jW0fE8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tom1KzRIWQQqhIdVj56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itxUZcTjOyPsBg0rUq0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zujq2IQOuRkRXTq35mz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kU28jLQpyiM.qot1DLt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5fCSfTSP6TSOZaHTn8M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fkEa8qSeytldjiHXOak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kNitS2RlmPDhRAiYaY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WpR4idRSaSS4D5iJKy1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CrjXk5SYGOUGR0c0OVH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ASxiMaRYyiLCCv.AVN1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4QOGnWT7i5QD6TqHYs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FhKT8MRaOqDH8Y3x5rK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6sng1GSXm.TGaTtPxFz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OS8R67QCiEArqu1vhCH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AyJjoYT1mOp5XW2GYk5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cZtLMpRcObYdE5ORAhr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iho4EpSC.GZRDPM7Jia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gdI9ygTnqpMyfI2xiV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dGpN89TsOuSx.b2cQRb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U.Dh5uSiu1GN2njLtFC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CPbce0QrmnSsC2Tvh2B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s8VH6iST.BrfBECcZx0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6s5ZbOTrSqW2F.JdBl5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kybeO7S6KReFOOS5jb1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pj791YQemd.C9Emcozb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jatxw5T76xLjuaVEHZn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VoOQ9XR7OorLBbRgIE8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t_k6ndSVCqYgu.kubbA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3l_Ju1RbOZhd4mhEMZ6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7Kmf2cTymg0epujibH7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sFoznFQ2.MlAVUSo_LF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LO827lQA6L7FOkcjATt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H9wJXNSWa6SRcPcnOUW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5vCFbWRAiIBM4v3mVcJ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ma_cueRq.dZLeY.VfjT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21GlmtRRqFHr3y7CNzf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Yad_4bRVqTTZKUVBHmz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hm.qgRSUqZAsLIvU_W_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3fOGgsR46lofrU_fK2y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1l47WPQzS8iGT2fyvK3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e6X0aS7OYuK3ERDwh7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LVI5h9SUKqMxo2g0wEP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6iSp5QOunDKgcr0yI1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._Z7DSJe2rLPQhnNys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Heox7KSFSeeRhlo5ZXC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EYYcTRRVSo6_m0zRdmZ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x.WRZeSXOuQix6MyVn4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NhFWBzTja9aZt8wBrFo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0MEl8KQqeufEaM6YdlB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VlncknSAyNvMgHoR0Q_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DfhphVS8aInAI1L4JSO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BfDZYGSa2fUCBZcYHOP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n9kuBPSb.9iSM_XgA54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lzdapARvS0uzQLaSp1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mROAYGTwK_7ORwiscof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uKslWyStCX9dDtpfGD.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tvYlCTQ5y.MiUEoZqSg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VZsxPUTcClvUWTbvOpw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XjNebfSyKnKseFDwRhL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4WJiT3SMGolQwCR0gUi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_H3du7S2qbCa3yyvdXK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AvFOf3TMSEp3m8bYG5j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TGkHMTSRa67uQhJFgMO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mjwbUSvGqMUV2uCF3E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c31gEOQ_C6xJXWO4Rok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s6Zzl1RcyROvSBGNo3q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2QW8ATSFCkss95uEzL3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Ga5iSBQf.tFwgyaqhlq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9seFv3RniCiFNaOATMT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bQz8csSBOxPwLK2XqX8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0bAElaTl.ocuw4iOyX.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QkKoDRRqeT2ys.XNriA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p4.fm8T3eR5eRpOlYU6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uoXYJ3S5WHl65HXuE49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qQM6kVRIy2Z3Vh9dkmU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dSvZkvSNSaDrF6iJRw7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7Kmf2cTymg0epujibH7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sEuyxTSW2mmJ1qBcBK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TOHmoQQem2N_znGcqzI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EYYcTRRVSo6_m0zRdmZ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VlncknSAyNvMgHoR0Q_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e6X0aS7OYuK3ERDwh7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sFoznFQ2.MlAVUSo_LF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21GlmtRRqFHr3y7CNzf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K1aJ4ITKSXV5jj3S_4t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6iSp5QOunDKgcr0yI1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MMXKNuQ7SBU20BIxywP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ma_cueRq.dZLeY.VfjT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1l47WPQzS8iGT2fyvK3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_O9CMvSQWdQHBBNmG4m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x.WRZeSXOuQix6MyVn4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LVI5h9SUKqMxo2g0wEP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5vCFbWRAiIBM4v3mVcJ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3fOGgsR46lofrU_fK2y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hm.qgRSUqZAsLIvU_W_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LO827lQA6L7FOkcjATt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DfhphVS8aInAI1L4JS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qucOcBTtyTlay2J3LRc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lzdapARvS0uzQLaSp1p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tvYlCTQ5y.MiUEoZqSg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_H3du7S2qbCa3yyvdXK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uKslWyStCX9dDtpfGD.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XjNebfSyKnKseFDwRhL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VZsxPUTcClvUWTbvOpw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4WJiT3SMGolQwCR0gUi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AvFOf3TMSEp3m8bYG5j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BfDZYGSa2fUCBZcYHOP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n9kuBPSb.9iSM_XgA54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dkODTDQYyWBs21UnxWa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Ga5iSBQf.tFwgyaqhl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9seFv3RniCiFNaOATMT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c31gEOQ_C6xJXWO4Rok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mjwbUSvGqMUV2uCF3E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2QW8ATSFCkss95uEzL3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TGkHMTSRa67uQhJFgMO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uoXYJ3S5WHl65HXuE49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bQz8csSBOxPwLK2XqX8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p4.fm8T3eR5eRpOlYU6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QkKoDRRqeT2ys.XNri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MjVipkSdKZqWuEOvWgS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qQM6kVRIy2Z3Vh9dkmU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0bAElaTl.ocuw4iOyX.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FqzDqVQJ6aLheNnNF3.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kb3hdfTz69buI1fYfm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fLW7zARJq6VYy3wX6Sx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CXmZKQRvanCYokgDkpz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SOLEPRTlOoVs0RB6ru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24B95rSjCt20Du8jC_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4iAe73Tqmd6McWOnjkj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HUE.pRruwqecPoqZMo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Y6SoK5SxqbXK52YyC0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o6d254Thetr6m.JiT1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BvIJgFT4KDibfMGqEg9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xoHqSoS1mXDzg5LvbUg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zqyq.mQO2wTsrCCEUd7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wYdI1XR4WjvoAkFC3mY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hZqyHNRde3XToAxlyIq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w_rGhPQDeUxrl12EIAs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cSZjGAQy62DftUG.JC6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ZPswjkQLq6U7AXcZTen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Rl.5O7QwG_vusD9mKE0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5hIQZdTWCw2yqzmrai_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0ZrP84SiWSlh9yyr.2r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bvyQPNQg2ZQR.L79Xx5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qQv9uoTCaK21c6pOiSU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JjRwRcQf.hWGVfLetUj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PMdVsCTL2f9SEng4I28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PuSdpSTgm6C6itDOm2n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4_579XRRWu8KLMbab3v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IqTiJcRWmUz4793ijQ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.kbgMNQxW9kAgRWdvMr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14r8qyTZiNxrvv6ii_e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hBrVLxT.K5n4EQ8Mewh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tSyfPtTCSE3OgLgIM5i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idgujuRuuFS_KrATuW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T8ko8WQ2eQ6rJ..0SRA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XJDpGlScylwJBnZWjvC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CcRzhBRUyimYbOUfRH7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_KAnNKQgyfliMIG.9W.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kxqN6FR..1HS9Tk.yd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fLW7zARJq6VYy3wX6Sx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R.KWuDSGebp7FdqNPX8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59Rf7PR2uv1YW420RoT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ydoGktQmOOpiK7umMod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22EJgBR22uY18t3fG4a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vYoSejTiOu13RbRymC5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WWqX_QT0mbJMnIV_j5w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gTS1PXQKmVK9USgWkWG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1ZjB3aQyWsG81Ou2Xbp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loUywbRD.szZUIpQzib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AHlIXoRf2ZqZIkgP.b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ZHeo1qTqGBsEgvIV2iz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0ZrP84SiWSlh9yyr.2r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CdrLkARTWJxh80d0fX2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VqZptiQ6equVeKRc2OX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.jJ5BpSgOojCB.X9oc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ohT3_ERLeFyIV3M2E5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WdLa9NSOKR.x_rfE8Su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QNRyliQZm3abCA0PLNo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vCvrQbTC6w4AWdyntm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yz_ktVTsyUbSukKC8UY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NaRKGLRw6I.AFcH9g8f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J11ou6SYeMvGimdUhM4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4IVu6YRtCDqcmrn9ODU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dGpN89TsOuSx.b2cQRb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kybeO7S6KReFOOS5jb1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pj791YQemd.C9Emcozb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4QOGnWT7i5QD6TqHYsQ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gdI9ygTnqpMyfI2xiV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jatxw5T76xLjuaVEHZ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s8VH6iST.BrfBECcZx0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1BR5y.Sd6oIKdyQQXKhQ"/>
</p:tagLst>
</file>

<file path=ppt/theme/theme1.xml><?xml version="1.0" encoding="utf-8"?>
<a:theme xmlns:a="http://schemas.openxmlformats.org/drawingml/2006/main" name="VoltaChem_ppt_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VoltaChem_ppt_template</Template>
  <TotalTime>7206</TotalTime>
  <Words>2077</Words>
  <Application>Microsoft Macintosh PowerPoint</Application>
  <PresentationFormat>Diavoorstelling (4:3)</PresentationFormat>
  <Paragraphs>500</Paragraphs>
  <Slides>26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VoltaChem_ppt_template</vt:lpstr>
      <vt:lpstr>think-cell Slide</vt:lpstr>
      <vt:lpstr>Deep decarbonisation of the Dutch heavy industry through electrification of the production of basic materials and transportation fuels</vt:lpstr>
      <vt:lpstr>Key Findings</vt:lpstr>
      <vt:lpstr>Content</vt:lpstr>
      <vt:lpstr>Objective</vt:lpstr>
      <vt:lpstr>Approach</vt:lpstr>
      <vt:lpstr>Model set-up</vt:lpstr>
      <vt:lpstr>Methodology &amp; assumptions</vt:lpstr>
      <vt:lpstr>Domestic use and export</vt:lpstr>
      <vt:lpstr>Three what-if electrification scenarios </vt:lpstr>
      <vt:lpstr>Scenarios: leading indicators</vt:lpstr>
      <vt:lpstr>Current situation</vt:lpstr>
      <vt:lpstr>What-if scenarios A, B and C</vt:lpstr>
      <vt:lpstr>What-if scenarios: Three distinct technological pathways</vt:lpstr>
      <vt:lpstr>Technological options  by subsector and scenario</vt:lpstr>
      <vt:lpstr>Results</vt:lpstr>
      <vt:lpstr>Current domestic CO2 emissions (2010)</vt:lpstr>
      <vt:lpstr>Current CO2 including exported fuels</vt:lpstr>
      <vt:lpstr>Current situation</vt:lpstr>
      <vt:lpstr>2050 Scenario All electric</vt:lpstr>
      <vt:lpstr>2050 Scenario Big on hydrogen</vt:lpstr>
      <vt:lpstr>2050 Scenario Competition</vt:lpstr>
      <vt:lpstr>2050 Primary energy demand</vt:lpstr>
      <vt:lpstr>2050 Primary energy demand per sector</vt:lpstr>
      <vt:lpstr>Conclusions &amp; recommendations</vt:lpstr>
      <vt:lpstr>Conclusions</vt:lpstr>
      <vt:lpstr>Recommendations for further work</vt:lpstr>
    </vt:vector>
  </TitlesOfParts>
  <Company>TNO</Company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Electrochemical production</dc:title>
  <dc:creator>Martijn de Graaff</dc:creator>
  <cp:lastModifiedBy>Chrispijn, Pien (TNOPartners)</cp:lastModifiedBy>
  <cp:revision>550</cp:revision>
  <cp:lastPrinted>2015-09-10T08:58:57Z</cp:lastPrinted>
  <dcterms:created xsi:type="dcterms:W3CDTF">2015-09-09T19:53:18Z</dcterms:created>
  <dcterms:modified xsi:type="dcterms:W3CDTF">2018-06-20T07:21:00Z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Date">
    <vt:lpwstr>28-9-2015 15:19:38</vt:lpwstr>
  </property>
</Properties>
</file>